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2"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I2NwSJnu6pMlQcrSt2Hn468go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6" d="100"/>
          <a:sy n="86" d="100"/>
        </p:scale>
        <p:origin x="93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I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1: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1: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10: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1" name="Google Shape;161;p10: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1: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p11: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4" name="Google Shape;174;p12: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3: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13: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14: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4: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p15: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5: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2: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4" name="Google Shape;104;p2: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3: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1" name="Google Shape;111;p3: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4: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5: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6" name="Google Shape;126;p5: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6: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2" name="Google Shape;132;p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7: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0" name="Google Shape;140;p7: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8: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8: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8: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9:notes"/>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p9:notes"/>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IE"/>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10"/>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Google Shape;65;p27"/>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457200" y="204788"/>
            <a:ext cx="3008313" cy="871537"/>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3575050" y="204788"/>
            <a:ext cx="5111750" cy="4389437"/>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71" name="Google Shape;71;p28"/>
          <p:cNvSpPr txBox="1">
            <a:spLocks noGrp="1"/>
          </p:cNvSpPr>
          <p:nvPr>
            <p:ph type="body" idx="2"/>
          </p:nvPr>
        </p:nvSpPr>
        <p:spPr>
          <a:xfrm>
            <a:off x="457200" y="1076325"/>
            <a:ext cx="3008313" cy="3517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2" name="Google Shape;72;p28"/>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8"/>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8"/>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sp>
        <p:nvSpPr>
          <p:cNvPr id="76" name="Google Shape;76;p29"/>
          <p:cNvSpPr txBox="1">
            <a:spLocks noGrp="1"/>
          </p:cNvSpPr>
          <p:nvPr>
            <p:ph type="title"/>
          </p:nvPr>
        </p:nvSpPr>
        <p:spPr>
          <a:xfrm>
            <a:off x="1792288" y="3600450"/>
            <a:ext cx="5486400" cy="4254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9"/>
          <p:cNvSpPr>
            <a:spLocks noGrp="1"/>
          </p:cNvSpPr>
          <p:nvPr>
            <p:ph type="pic" idx="2"/>
          </p:nvPr>
        </p:nvSpPr>
        <p:spPr>
          <a:xfrm>
            <a:off x="1792288" y="460375"/>
            <a:ext cx="5486400" cy="3086100"/>
          </a:xfrm>
          <a:prstGeom prst="rect">
            <a:avLst/>
          </a:prstGeom>
          <a:noFill/>
          <a:ln>
            <a:noFill/>
          </a:ln>
        </p:spPr>
      </p:sp>
      <p:sp>
        <p:nvSpPr>
          <p:cNvPr id="78" name="Google Shape;78;p29"/>
          <p:cNvSpPr txBox="1">
            <a:spLocks noGrp="1"/>
          </p:cNvSpPr>
          <p:nvPr>
            <p:ph type="body" idx="1"/>
          </p:nvPr>
        </p:nvSpPr>
        <p:spPr>
          <a:xfrm>
            <a:off x="1792288" y="4025900"/>
            <a:ext cx="5486400" cy="60325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9" name="Google Shape;79;p29"/>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9"/>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30"/>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30"/>
          <p:cNvSpPr txBox="1">
            <a:spLocks noGrp="1"/>
          </p:cNvSpPr>
          <p:nvPr>
            <p:ph type="body" idx="1"/>
          </p:nvPr>
        </p:nvSpPr>
        <p:spPr>
          <a:xfrm rot="5400000">
            <a:off x="2874963" y="-1217612"/>
            <a:ext cx="3394075"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5" name="Google Shape;85;p30"/>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30"/>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3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Google Shape;89;p31"/>
          <p:cNvSpPr txBox="1">
            <a:spLocks noGrp="1"/>
          </p:cNvSpPr>
          <p:nvPr>
            <p:ph type="title"/>
          </p:nvPr>
        </p:nvSpPr>
        <p:spPr>
          <a:xfrm rot="5400000">
            <a:off x="5464175" y="1371600"/>
            <a:ext cx="4387850"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31"/>
          <p:cNvSpPr txBox="1">
            <a:spLocks noGrp="1"/>
          </p:cNvSpPr>
          <p:nvPr>
            <p:ph type="body" idx="1"/>
          </p:nvPr>
        </p:nvSpPr>
        <p:spPr>
          <a:xfrm rot="5400000">
            <a:off x="1273175" y="-609600"/>
            <a:ext cx="4387850"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91" name="Google Shape;91;p31"/>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1"/>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31"/>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18"/>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lt1"/>
              </a:buClr>
              <a:buSzPts val="3600"/>
              <a:buFont typeface="Arial"/>
              <a:buNone/>
              <a:defRPr sz="36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8"/>
          <p:cNvSpPr txBox="1">
            <a:spLocks noGrp="1"/>
          </p:cNvSpPr>
          <p:nvPr>
            <p:ph type="body" idx="1"/>
          </p:nvPr>
        </p:nvSpPr>
        <p:spPr>
          <a:xfrm>
            <a:off x="395536" y="1131590"/>
            <a:ext cx="8496944" cy="460648"/>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100000"/>
              </a:lnSpc>
              <a:spcBef>
                <a:spcPts val="400"/>
              </a:spcBef>
              <a:spcAft>
                <a:spcPts val="0"/>
              </a:spcAft>
              <a:buClr>
                <a:srgbClr val="3F3F3F"/>
              </a:buClr>
              <a:buSzPts val="2000"/>
              <a:buFont typeface="Arial"/>
              <a:buNone/>
              <a:defRPr sz="20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
        <p:nvSpPr>
          <p:cNvPr id="14" name="Google Shape;14;p18"/>
          <p:cNvSpPr txBox="1">
            <a:spLocks noGrp="1"/>
          </p:cNvSpPr>
          <p:nvPr>
            <p:ph type="body" idx="2"/>
          </p:nvPr>
        </p:nvSpPr>
        <p:spPr>
          <a:xfrm>
            <a:off x="405880" y="1808261"/>
            <a:ext cx="8496944" cy="2995737"/>
          </a:xfrm>
          <a:prstGeom prst="rect">
            <a:avLst/>
          </a:prstGeom>
          <a:noFill/>
          <a:ln>
            <a:noFill/>
          </a:ln>
        </p:spPr>
        <p:txBody>
          <a:bodyPr spcFirstLastPara="1" wrap="square" lIns="396000" tIns="45700" rIns="91425" bIns="45700" anchor="t" anchorCtr="0">
            <a:noAutofit/>
          </a:bodyPr>
          <a:lstStyle>
            <a:lvl1pPr marL="457200" marR="0" lvl="0" indent="-228600" algn="l" rtl="0">
              <a:lnSpc>
                <a:spcPct val="100000"/>
              </a:lnSpc>
              <a:spcBef>
                <a:spcPts val="280"/>
              </a:spcBef>
              <a:spcAft>
                <a:spcPts val="0"/>
              </a:spcAft>
              <a:buClr>
                <a:srgbClr val="3F3F3F"/>
              </a:buClr>
              <a:buSzPts val="1400"/>
              <a:buFont typeface="Arial"/>
              <a:buNone/>
              <a:defRPr sz="14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19"/>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3F3F3F"/>
              </a:buClr>
              <a:buSzPts val="3600"/>
              <a:buFont typeface="Arial"/>
              <a:buNone/>
              <a:defRPr sz="3600" b="1"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Google Shape;17;p19"/>
          <p:cNvSpPr txBox="1">
            <a:spLocks noGrp="1"/>
          </p:cNvSpPr>
          <p:nvPr>
            <p:ph type="body" idx="1"/>
          </p:nvPr>
        </p:nvSpPr>
        <p:spPr>
          <a:xfrm>
            <a:off x="1979712" y="987574"/>
            <a:ext cx="6912768" cy="460648"/>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100000"/>
              </a:lnSpc>
              <a:spcBef>
                <a:spcPts val="400"/>
              </a:spcBef>
              <a:spcAft>
                <a:spcPts val="0"/>
              </a:spcAft>
              <a:buClr>
                <a:srgbClr val="3F3F3F"/>
              </a:buClr>
              <a:buSzPts val="2000"/>
              <a:buFont typeface="Arial"/>
              <a:buNone/>
              <a:defRPr sz="20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
        <p:nvSpPr>
          <p:cNvPr id="18" name="Google Shape;18;p19"/>
          <p:cNvSpPr txBox="1">
            <a:spLocks noGrp="1"/>
          </p:cNvSpPr>
          <p:nvPr>
            <p:ph type="body" idx="2"/>
          </p:nvPr>
        </p:nvSpPr>
        <p:spPr>
          <a:xfrm>
            <a:off x="1990056" y="1664245"/>
            <a:ext cx="6912768" cy="2995737"/>
          </a:xfrm>
          <a:prstGeom prst="rect">
            <a:avLst/>
          </a:prstGeom>
          <a:noFill/>
          <a:ln>
            <a:noFill/>
          </a:ln>
        </p:spPr>
        <p:txBody>
          <a:bodyPr spcFirstLastPara="1" wrap="square" lIns="396000" tIns="45700" rIns="91425" bIns="45700" anchor="t" anchorCtr="0">
            <a:noAutofit/>
          </a:bodyPr>
          <a:lstStyle>
            <a:lvl1pPr marL="457200" marR="0" lvl="0" indent="-228600" algn="l" rtl="0">
              <a:lnSpc>
                <a:spcPct val="100000"/>
              </a:lnSpc>
              <a:spcBef>
                <a:spcPts val="280"/>
              </a:spcBef>
              <a:spcAft>
                <a:spcPts val="0"/>
              </a:spcAft>
              <a:buClr>
                <a:srgbClr val="3F3F3F"/>
              </a:buClr>
              <a:buSzPts val="1400"/>
              <a:buFont typeface="Arial"/>
              <a:buNone/>
              <a:defRPr sz="14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1"/>
          <p:cNvSpPr txBox="1">
            <a:spLocks noGrp="1"/>
          </p:cNvSpPr>
          <p:nvPr>
            <p:ph type="ctrTitle"/>
          </p:nvPr>
        </p:nvSpPr>
        <p:spPr>
          <a:xfrm>
            <a:off x="685800" y="1598613"/>
            <a:ext cx="7772400" cy="11017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1"/>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8" name="Google Shape;28;p21"/>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1"/>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1"/>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Google Shape;32;p22"/>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2"/>
          <p:cNvSpPr txBox="1">
            <a:spLocks noGrp="1"/>
          </p:cNvSpPr>
          <p:nvPr>
            <p:ph type="body" idx="1"/>
          </p:nvPr>
        </p:nvSpPr>
        <p:spPr>
          <a:xfrm>
            <a:off x="457200" y="1200150"/>
            <a:ext cx="8229600" cy="3394075"/>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4" name="Google Shape;34;p22"/>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2"/>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2"/>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23"/>
          <p:cNvSpPr txBox="1">
            <a:spLocks noGrp="1"/>
          </p:cNvSpPr>
          <p:nvPr>
            <p:ph type="title"/>
          </p:nvPr>
        </p:nvSpPr>
        <p:spPr>
          <a:xfrm>
            <a:off x="722313" y="3305175"/>
            <a:ext cx="7772400" cy="10223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3"/>
          <p:cNvSpPr txBox="1">
            <a:spLocks noGrp="1"/>
          </p:cNvSpPr>
          <p:nvPr>
            <p:ph type="body" idx="1"/>
          </p:nvPr>
        </p:nvSpPr>
        <p:spPr>
          <a:xfrm>
            <a:off x="722313" y="2179638"/>
            <a:ext cx="7772400" cy="11255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40" name="Google Shape;40;p23"/>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24"/>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4"/>
          <p:cNvSpPr txBox="1">
            <a:spLocks noGrp="1"/>
          </p:cNvSpPr>
          <p:nvPr>
            <p:ph type="body" idx="1"/>
          </p:nvPr>
        </p:nvSpPr>
        <p:spPr>
          <a:xfrm>
            <a:off x="457200" y="1200150"/>
            <a:ext cx="4038600" cy="3394075"/>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6" name="Google Shape;46;p24"/>
          <p:cNvSpPr txBox="1">
            <a:spLocks noGrp="1"/>
          </p:cNvSpPr>
          <p:nvPr>
            <p:ph type="body" idx="2"/>
          </p:nvPr>
        </p:nvSpPr>
        <p:spPr>
          <a:xfrm>
            <a:off x="4648200" y="1200150"/>
            <a:ext cx="4038600" cy="3394075"/>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7" name="Google Shape;47;p24"/>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4"/>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4"/>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2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5"/>
          <p:cNvSpPr txBox="1">
            <a:spLocks noGrp="1"/>
          </p:cNvSpPr>
          <p:nvPr>
            <p:ph type="body" idx="1"/>
          </p:nvPr>
        </p:nvSpPr>
        <p:spPr>
          <a:xfrm>
            <a:off x="457200" y="1150938"/>
            <a:ext cx="4040188" cy="4810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3" name="Google Shape;53;p25"/>
          <p:cNvSpPr txBox="1">
            <a:spLocks noGrp="1"/>
          </p:cNvSpPr>
          <p:nvPr>
            <p:ph type="body" idx="2"/>
          </p:nvPr>
        </p:nvSpPr>
        <p:spPr>
          <a:xfrm>
            <a:off x="457200" y="1631950"/>
            <a:ext cx="4040188" cy="2962275"/>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4" name="Google Shape;54;p25"/>
          <p:cNvSpPr txBox="1">
            <a:spLocks noGrp="1"/>
          </p:cNvSpPr>
          <p:nvPr>
            <p:ph type="body" idx="3"/>
          </p:nvPr>
        </p:nvSpPr>
        <p:spPr>
          <a:xfrm>
            <a:off x="4645025" y="1150938"/>
            <a:ext cx="4041775" cy="4810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5" name="Google Shape;55;p25"/>
          <p:cNvSpPr txBox="1">
            <a:spLocks noGrp="1"/>
          </p:cNvSpPr>
          <p:nvPr>
            <p:ph type="body" idx="4"/>
          </p:nvPr>
        </p:nvSpPr>
        <p:spPr>
          <a:xfrm>
            <a:off x="4645025" y="1631950"/>
            <a:ext cx="4041775" cy="2962275"/>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6" name="Google Shape;56;p25"/>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5"/>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5"/>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Google Shape;60;p26"/>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6"/>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6"/>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6"/>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
        <p:cNvGrpSpPr/>
        <p:nvPr/>
      </p:nvGrpSpPr>
      <p:grpSpPr>
        <a:xfrm>
          <a:off x="0" y="0"/>
          <a:ext cx="0" cy="0"/>
          <a:chOff x="0" y="0"/>
          <a:chExt cx="0" cy="0"/>
        </a:xfrm>
      </p:grpSpPr>
      <p:sp>
        <p:nvSpPr>
          <p:cNvPr id="20" name="Google Shape;20;p20"/>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1" name="Google Shape;21;p20"/>
          <p:cNvSpPr txBox="1">
            <a:spLocks noGrp="1"/>
          </p:cNvSpPr>
          <p:nvPr>
            <p:ph type="body" idx="1"/>
          </p:nvPr>
        </p:nvSpPr>
        <p:spPr>
          <a:xfrm>
            <a:off x="457200" y="1200150"/>
            <a:ext cx="8229600" cy="3394075"/>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 name="Google Shape;22;p20"/>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20"/>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2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mc:AlternateContent xmlns:mc="http://schemas.openxmlformats.org/markup-compatibility/2006" xmlns:p14="http://schemas.microsoft.com/office/powerpoint/2010/main">
    <mc:Choice Requires="p14">
      <p:transition spd="slow" p14:dur="12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
          <p:cNvSpPr txBox="1"/>
          <p:nvPr/>
        </p:nvSpPr>
        <p:spPr>
          <a:xfrm>
            <a:off x="4788024" y="1586435"/>
            <a:ext cx="4247456" cy="107721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IE" sz="3200" b="1" i="0" u="none" strike="noStrike" cap="none">
                <a:solidFill>
                  <a:schemeClr val="lt1"/>
                </a:solidFill>
                <a:latin typeface="Arial"/>
                <a:ea typeface="Arial"/>
                <a:cs typeface="Arial"/>
                <a:sym typeface="Arial"/>
              </a:rPr>
              <a:t>Beginning Junior Infants</a:t>
            </a:r>
            <a:endParaRPr sz="1400" b="0" i="0" u="none" strike="noStrike" cap="none">
              <a:solidFill>
                <a:srgbClr val="000000"/>
              </a:solidFill>
              <a:latin typeface="Arial"/>
              <a:ea typeface="Arial"/>
              <a:cs typeface="Arial"/>
              <a:sym typeface="Arial"/>
            </a:endParaRPr>
          </a:p>
        </p:txBody>
      </p:sp>
      <p:sp>
        <p:nvSpPr>
          <p:cNvPr id="100" name="Google Shape;100;p1"/>
          <p:cNvSpPr/>
          <p:nvPr/>
        </p:nvSpPr>
        <p:spPr>
          <a:xfrm>
            <a:off x="4334794" y="2931790"/>
            <a:ext cx="4600940"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IE" sz="2400" b="0" i="0" u="none" strike="noStrike" cap="none">
                <a:solidFill>
                  <a:schemeClr val="lt1"/>
                </a:solidFill>
                <a:latin typeface="Malgun Gothic"/>
                <a:ea typeface="Malgun Gothic"/>
                <a:cs typeface="Malgun Gothic"/>
                <a:sym typeface="Malgun Gothic"/>
              </a:rPr>
              <a:t>“Mol an óige agus tiocfaidh sí.”</a:t>
            </a:r>
            <a:endParaRPr sz="2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0"/>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Homework</a:t>
            </a:r>
            <a:endParaRPr/>
          </a:p>
        </p:txBody>
      </p:sp>
      <p:sp>
        <p:nvSpPr>
          <p:cNvPr id="164" name="Google Shape;164;p10"/>
          <p:cNvSpPr txBox="1">
            <a:spLocks noGrp="1"/>
          </p:cNvSpPr>
          <p:nvPr>
            <p:ph type="body" idx="2"/>
          </p:nvPr>
        </p:nvSpPr>
        <p:spPr>
          <a:xfrm>
            <a:off x="1187624" y="884466"/>
            <a:ext cx="7056784" cy="4248472"/>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3F3F3F"/>
              </a:buClr>
              <a:buSzPts val="1700"/>
              <a:buFont typeface="Arial"/>
              <a:buChar char="•"/>
            </a:pPr>
            <a:r>
              <a:rPr lang="en-IE" sz="1700"/>
              <a:t>Should take 10-15 minutes with no distractions.</a:t>
            </a:r>
            <a:endParaRPr sz="1700"/>
          </a:p>
          <a:p>
            <a:pPr marL="285750" lvl="0" indent="-177800" algn="l" rtl="0">
              <a:lnSpc>
                <a:spcPct val="100000"/>
              </a:lnSpc>
              <a:spcBef>
                <a:spcPts val="340"/>
              </a:spcBef>
              <a:spcAft>
                <a:spcPts val="0"/>
              </a:spcAft>
              <a:buClr>
                <a:srgbClr val="3F3F3F"/>
              </a:buClr>
              <a:buSzPts val="1700"/>
              <a:buFont typeface="Arial"/>
              <a:buNone/>
            </a:pPr>
            <a:endParaRPr sz="1700"/>
          </a:p>
          <a:p>
            <a:pPr marL="285750" lvl="0" indent="-285750" algn="l" rtl="0">
              <a:lnSpc>
                <a:spcPct val="100000"/>
              </a:lnSpc>
              <a:spcBef>
                <a:spcPts val="0"/>
              </a:spcBef>
              <a:spcAft>
                <a:spcPts val="0"/>
              </a:spcAft>
              <a:buClr>
                <a:srgbClr val="3F3F3F"/>
              </a:buClr>
              <a:buSzPts val="1700"/>
              <a:buFont typeface="Arial"/>
              <a:buChar char="•"/>
            </a:pPr>
            <a:r>
              <a:rPr lang="en-IE" sz="1700"/>
              <a:t>Each child will have a zipped homework folder. Any worksheets, workbooks or readers will be placed in this.</a:t>
            </a:r>
            <a:endParaRPr sz="1700"/>
          </a:p>
          <a:p>
            <a:pPr marL="285750" lvl="0" indent="-285750" algn="l" rtl="0">
              <a:lnSpc>
                <a:spcPct val="100000"/>
              </a:lnSpc>
              <a:spcBef>
                <a:spcPts val="1200"/>
              </a:spcBef>
              <a:spcAft>
                <a:spcPts val="0"/>
              </a:spcAft>
              <a:buClr>
                <a:srgbClr val="3F3F3F"/>
              </a:buClr>
              <a:buSzPts val="1700"/>
              <a:buFont typeface="Arial"/>
              <a:buChar char="•"/>
            </a:pPr>
            <a:r>
              <a:rPr lang="en-IE" sz="1700"/>
              <a:t>Homework will be assigned each Monday through ClassDojo. It  will explain what has to be done for the upcoming week. </a:t>
            </a:r>
            <a:endParaRPr/>
          </a:p>
          <a:p>
            <a:pPr marL="285750" lvl="0" indent="-285750" algn="l" rtl="0">
              <a:lnSpc>
                <a:spcPct val="100000"/>
              </a:lnSpc>
              <a:spcBef>
                <a:spcPts val="1200"/>
              </a:spcBef>
              <a:spcAft>
                <a:spcPts val="0"/>
              </a:spcAft>
              <a:buClr>
                <a:srgbClr val="3F3F3F"/>
              </a:buClr>
              <a:buSzPts val="1700"/>
              <a:buFont typeface="Arial"/>
              <a:buChar char="•"/>
            </a:pPr>
            <a:r>
              <a:rPr lang="en-IE" sz="1700"/>
              <a:t>The children will receive a new rhyme each week to read. One   written activity and some phonics based homework will be given  each night. </a:t>
            </a:r>
            <a:endParaRPr/>
          </a:p>
          <a:p>
            <a:pPr marL="285750" lvl="0" indent="-285750" algn="l" rtl="0">
              <a:lnSpc>
                <a:spcPct val="100000"/>
              </a:lnSpc>
              <a:spcBef>
                <a:spcPts val="1200"/>
              </a:spcBef>
              <a:spcAft>
                <a:spcPts val="0"/>
              </a:spcAft>
              <a:buClr>
                <a:srgbClr val="3F3F3F"/>
              </a:buClr>
              <a:buSzPts val="1700"/>
              <a:buFont typeface="Arial"/>
              <a:buChar char="•"/>
            </a:pPr>
            <a:r>
              <a:rPr lang="en-IE" sz="1700"/>
              <a:t>Reading will begin after Christmas.</a:t>
            </a:r>
            <a:endParaRPr sz="1700"/>
          </a:p>
          <a:p>
            <a:pPr marL="285750" lvl="0" indent="-285750" algn="l" rtl="0">
              <a:lnSpc>
                <a:spcPct val="100000"/>
              </a:lnSpc>
              <a:spcBef>
                <a:spcPts val="1200"/>
              </a:spcBef>
              <a:spcAft>
                <a:spcPts val="0"/>
              </a:spcAft>
              <a:buClr>
                <a:srgbClr val="3F3F3F"/>
              </a:buClr>
              <a:buSzPts val="1700"/>
              <a:buFont typeface="Arial"/>
              <a:buChar char="•"/>
            </a:pPr>
            <a:r>
              <a:rPr lang="en-IE" sz="1700"/>
              <a:t>Phonics exercises/maths will always relate to the topic being       covered in class that week.</a:t>
            </a:r>
            <a:endParaRPr sz="17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1"/>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Arial"/>
              <a:buNone/>
            </a:pPr>
            <a:r>
              <a:rPr lang="en-IE"/>
              <a:t>Settling In</a:t>
            </a:r>
            <a:endParaRPr/>
          </a:p>
        </p:txBody>
      </p:sp>
      <p:sp>
        <p:nvSpPr>
          <p:cNvPr id="171" name="Google Shape;171;p11"/>
          <p:cNvSpPr txBox="1">
            <a:spLocks noGrp="1"/>
          </p:cNvSpPr>
          <p:nvPr>
            <p:ph type="body" idx="2"/>
          </p:nvPr>
        </p:nvSpPr>
        <p:spPr>
          <a:xfrm>
            <a:off x="251520" y="1203599"/>
            <a:ext cx="8136904" cy="3600400"/>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3F3F3F"/>
              </a:buClr>
              <a:buSzPts val="1800"/>
              <a:buFont typeface="Arial"/>
              <a:buChar char="•"/>
            </a:pPr>
            <a:r>
              <a:rPr lang="en-IE" sz="1800"/>
              <a:t>Children to arrive to school from 9:00am. School begins at 9.10am.</a:t>
            </a:r>
            <a:endParaRPr/>
          </a:p>
          <a:p>
            <a:pPr marL="0" lvl="0" indent="0" algn="l" rtl="0">
              <a:lnSpc>
                <a:spcPct val="100000"/>
              </a:lnSpc>
              <a:spcBef>
                <a:spcPts val="360"/>
              </a:spcBef>
              <a:spcAft>
                <a:spcPts val="0"/>
              </a:spcAft>
              <a:buClr>
                <a:srgbClr val="3F3F3F"/>
              </a:buClr>
              <a:buSzPts val="1800"/>
              <a:buNone/>
            </a:pPr>
            <a:endParaRPr sz="1800"/>
          </a:p>
          <a:p>
            <a:pPr marL="285750" lvl="0" indent="-285750" algn="l" rtl="0">
              <a:lnSpc>
                <a:spcPct val="100000"/>
              </a:lnSpc>
              <a:spcBef>
                <a:spcPts val="360"/>
              </a:spcBef>
              <a:spcAft>
                <a:spcPts val="0"/>
              </a:spcAft>
              <a:buClr>
                <a:srgbClr val="3F3F3F"/>
              </a:buClr>
              <a:buSzPts val="1800"/>
              <a:buFont typeface="Arial"/>
              <a:buChar char="•"/>
            </a:pPr>
            <a:r>
              <a:rPr lang="en-IE" sz="1800"/>
              <a:t>The children will come straight into the classroom and find their assigned place. It would be an advantage if your child could visually recognise  their name before school starts.</a:t>
            </a:r>
            <a:endParaRPr sz="1800"/>
          </a:p>
          <a:p>
            <a:pPr marL="0" lvl="0" indent="0" algn="l" rtl="0">
              <a:lnSpc>
                <a:spcPct val="100000"/>
              </a:lnSpc>
              <a:spcBef>
                <a:spcPts val="280"/>
              </a:spcBef>
              <a:spcAft>
                <a:spcPts val="0"/>
              </a:spcAft>
              <a:buClr>
                <a:srgbClr val="3F3F3F"/>
              </a:buClr>
              <a:buSzPts val="1400"/>
              <a:buNone/>
            </a:pPr>
            <a:endParaRPr>
              <a:solidFill>
                <a:schemeClr val="dk1"/>
              </a:solidFill>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Seating places will be changed regularly to ensure the children get a      chance to know everybody in the class.</a:t>
            </a:r>
            <a:endParaRPr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ClassDojo</a:t>
            </a:r>
            <a:endParaRPr/>
          </a:p>
        </p:txBody>
      </p:sp>
      <p:sp>
        <p:nvSpPr>
          <p:cNvPr id="177" name="Google Shape;177;p12"/>
          <p:cNvSpPr txBox="1">
            <a:spLocks noGrp="1"/>
          </p:cNvSpPr>
          <p:nvPr>
            <p:ph type="body" idx="1"/>
          </p:nvPr>
        </p:nvSpPr>
        <p:spPr>
          <a:xfrm>
            <a:off x="395536" y="1131590"/>
            <a:ext cx="8496944" cy="46064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2000"/>
              <a:buNone/>
            </a:pPr>
            <a:endParaRPr/>
          </a:p>
        </p:txBody>
      </p:sp>
      <p:sp>
        <p:nvSpPr>
          <p:cNvPr id="178" name="Google Shape;178;p12"/>
          <p:cNvSpPr txBox="1">
            <a:spLocks noGrp="1"/>
          </p:cNvSpPr>
          <p:nvPr>
            <p:ph type="body" idx="2"/>
          </p:nvPr>
        </p:nvSpPr>
        <p:spPr>
          <a:xfrm>
            <a:off x="517947" y="1592238"/>
            <a:ext cx="8230517" cy="2142675"/>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3F3F3F"/>
              </a:buClr>
              <a:buSzPts val="1700"/>
              <a:buFont typeface="Arial"/>
              <a:buChar char="•"/>
            </a:pPr>
            <a:r>
              <a:rPr lang="en-IE" sz="1700"/>
              <a:t>We use ClassDojo as a means of communication from school to home.</a:t>
            </a:r>
            <a:endParaRPr/>
          </a:p>
          <a:p>
            <a:pPr marL="285750" lvl="0" indent="-285750" algn="l" rtl="0">
              <a:lnSpc>
                <a:spcPct val="100000"/>
              </a:lnSpc>
              <a:spcBef>
                <a:spcPts val="340"/>
              </a:spcBef>
              <a:spcAft>
                <a:spcPts val="0"/>
              </a:spcAft>
              <a:buClr>
                <a:srgbClr val="3F3F3F"/>
              </a:buClr>
              <a:buSzPts val="1700"/>
              <a:buFont typeface="Arial"/>
              <a:buChar char="•"/>
            </a:pPr>
            <a:r>
              <a:rPr lang="en-IE" sz="1700"/>
              <a:t>Any notes or messages you may need to send during the year can be sent to me using this app.</a:t>
            </a:r>
            <a:endParaRPr/>
          </a:p>
          <a:p>
            <a:pPr marL="285750" lvl="0" indent="-285750" algn="l" rtl="0">
              <a:lnSpc>
                <a:spcPct val="100000"/>
              </a:lnSpc>
              <a:spcBef>
                <a:spcPts val="340"/>
              </a:spcBef>
              <a:spcAft>
                <a:spcPts val="0"/>
              </a:spcAft>
              <a:buClr>
                <a:srgbClr val="3F3F3F"/>
              </a:buClr>
              <a:buSzPts val="1700"/>
              <a:buFont typeface="Arial"/>
              <a:buChar char="•"/>
            </a:pPr>
            <a:r>
              <a:rPr lang="en-IE" sz="1700"/>
              <a:t>You will be given instructions in September on how to set this up and a  login code for your child’s account.</a:t>
            </a:r>
            <a:endParaRPr/>
          </a:p>
          <a:p>
            <a:pPr marL="285750" lvl="0" indent="-285750" algn="l" rtl="0">
              <a:lnSpc>
                <a:spcPct val="100000"/>
              </a:lnSpc>
              <a:spcBef>
                <a:spcPts val="340"/>
              </a:spcBef>
              <a:spcAft>
                <a:spcPts val="0"/>
              </a:spcAft>
              <a:buClr>
                <a:srgbClr val="3F3F3F"/>
              </a:buClr>
              <a:buSzPts val="1700"/>
              <a:buFont typeface="Arial"/>
              <a:buChar char="•"/>
            </a:pPr>
            <a:r>
              <a:rPr lang="en-IE" sz="1700"/>
              <a:t>I will assign homework here and I can share some photos or videos of your   child’s work during the year also.</a:t>
            </a:r>
            <a:endParaRPr/>
          </a:p>
          <a:p>
            <a:pPr marL="285750" lvl="0" indent="-196850" algn="l" rtl="0">
              <a:lnSpc>
                <a:spcPct val="100000"/>
              </a:lnSpc>
              <a:spcBef>
                <a:spcPts val="280"/>
              </a:spcBef>
              <a:spcAft>
                <a:spcPts val="0"/>
              </a:spcAft>
              <a:buClr>
                <a:srgbClr val="3F3F3F"/>
              </a:buClr>
              <a:buSzPts val="1400"/>
              <a:buFont typeface="Arial"/>
              <a:buNone/>
            </a:pPr>
            <a:endParaRPr/>
          </a:p>
          <a:p>
            <a:pPr marL="285750" lvl="0" indent="-196850" algn="l" rtl="0">
              <a:lnSpc>
                <a:spcPct val="100000"/>
              </a:lnSpc>
              <a:spcBef>
                <a:spcPts val="280"/>
              </a:spcBef>
              <a:spcAft>
                <a:spcPts val="0"/>
              </a:spcAft>
              <a:buClr>
                <a:srgbClr val="3F3F3F"/>
              </a:buClr>
              <a:buSzPts val="1400"/>
              <a:buFont typeface="Arial"/>
              <a:buNone/>
            </a:pPr>
            <a:endParaRPr/>
          </a:p>
        </p:txBody>
      </p:sp>
      <p:pic>
        <p:nvPicPr>
          <p:cNvPr id="179" name="Google Shape;179;p12" descr="ClassDojo"/>
          <p:cNvPicPr preferRelativeResize="0"/>
          <p:nvPr/>
        </p:nvPicPr>
        <p:blipFill rotWithShape="1">
          <a:blip r:embed="rId3">
            <a:alphaModFix/>
          </a:blip>
          <a:srcRect/>
          <a:stretch/>
        </p:blipFill>
        <p:spPr>
          <a:xfrm>
            <a:off x="2987824" y="3795886"/>
            <a:ext cx="2837110" cy="98757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3"/>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3F3F3F"/>
              </a:buClr>
              <a:buSzPts val="3600"/>
              <a:buFont typeface="Arial"/>
              <a:buNone/>
            </a:pPr>
            <a:r>
              <a:rPr lang="en-IE"/>
              <a:t>Assessment</a:t>
            </a:r>
            <a:endParaRPr/>
          </a:p>
        </p:txBody>
      </p:sp>
      <p:sp>
        <p:nvSpPr>
          <p:cNvPr id="186" name="Google Shape;186;p13"/>
          <p:cNvSpPr txBox="1">
            <a:spLocks noGrp="1"/>
          </p:cNvSpPr>
          <p:nvPr>
            <p:ph type="body" idx="2"/>
          </p:nvPr>
        </p:nvSpPr>
        <p:spPr>
          <a:xfrm>
            <a:off x="1587382" y="771550"/>
            <a:ext cx="7377105" cy="4320480"/>
          </a:xfrm>
          <a:prstGeom prst="rect">
            <a:avLst/>
          </a:prstGeom>
          <a:noFill/>
          <a:ln>
            <a:noFill/>
          </a:ln>
        </p:spPr>
        <p:txBody>
          <a:bodyPr spcFirstLastPara="1" wrap="square" lIns="396000" tIns="45700" rIns="91425" bIns="45700" anchor="t" anchorCtr="0">
            <a:noAutofit/>
          </a:bodyPr>
          <a:lstStyle/>
          <a:p>
            <a:pPr marL="285750" lvl="0" indent="-285750" algn="l" rtl="0">
              <a:lnSpc>
                <a:spcPct val="95000"/>
              </a:lnSpc>
              <a:spcBef>
                <a:spcPts val="0"/>
              </a:spcBef>
              <a:spcAft>
                <a:spcPts val="0"/>
              </a:spcAft>
              <a:buClr>
                <a:srgbClr val="402000"/>
              </a:buClr>
              <a:buSzPts val="1800"/>
              <a:buFont typeface="Arial"/>
              <a:buChar char="•"/>
            </a:pPr>
            <a:r>
              <a:rPr lang="en-IE" sz="1800"/>
              <a:t>Continuous informal assessments will be carried out throughout  the year at regular intervals - </a:t>
            </a:r>
            <a:r>
              <a:rPr lang="en-IE"/>
              <a:t>(Jolly Phonics/Busy At Maths/Gaeilge/Fine &amp;  Gross Motor Control etc.)</a:t>
            </a:r>
            <a:endParaRPr/>
          </a:p>
          <a:p>
            <a:pPr marL="285750" lvl="0" indent="-285750" algn="l" rtl="0">
              <a:lnSpc>
                <a:spcPct val="100000"/>
              </a:lnSpc>
              <a:spcBef>
                <a:spcPts val="600"/>
              </a:spcBef>
              <a:spcAft>
                <a:spcPts val="0"/>
              </a:spcAft>
              <a:buClr>
                <a:srgbClr val="402000"/>
              </a:buClr>
              <a:buSzPts val="1800"/>
              <a:buFont typeface="Arial"/>
              <a:buChar char="•"/>
            </a:pPr>
            <a:r>
              <a:rPr lang="en-IE" sz="1800"/>
              <a:t>Parent - teacher meetings held in Term 1 (Nov)</a:t>
            </a:r>
            <a:endParaRPr sz="1800"/>
          </a:p>
          <a:p>
            <a:pPr marL="285750" lvl="0" indent="-285750" algn="l" rtl="0">
              <a:lnSpc>
                <a:spcPct val="100000"/>
              </a:lnSpc>
              <a:spcBef>
                <a:spcPts val="360"/>
              </a:spcBef>
              <a:spcAft>
                <a:spcPts val="0"/>
              </a:spcAft>
              <a:buClr>
                <a:srgbClr val="402000"/>
              </a:buClr>
              <a:buSzPts val="1800"/>
              <a:buFont typeface="Arial"/>
              <a:buChar char="•"/>
            </a:pPr>
            <a:r>
              <a:rPr lang="en-IE" sz="1800"/>
              <a:t>Standardised reading tests in Senior Infants </a:t>
            </a:r>
            <a:r>
              <a:rPr lang="en-IE"/>
              <a:t>(M.I.S.T Middle Infant       Screening Test)</a:t>
            </a:r>
            <a:endParaRPr/>
          </a:p>
          <a:p>
            <a:pPr marL="285750" lvl="0" indent="-171450" algn="l" rtl="0">
              <a:lnSpc>
                <a:spcPct val="100000"/>
              </a:lnSpc>
              <a:spcBef>
                <a:spcPts val="360"/>
              </a:spcBef>
              <a:spcAft>
                <a:spcPts val="0"/>
              </a:spcAft>
              <a:buClr>
                <a:srgbClr val="402000"/>
              </a:buClr>
              <a:buSzPts val="1800"/>
              <a:buFont typeface="Noto Sans Symbols"/>
              <a:buNone/>
            </a:pPr>
            <a:endParaRPr sz="1800"/>
          </a:p>
          <a:p>
            <a:pPr marL="0" lvl="0" indent="0" algn="ctr" rtl="0">
              <a:lnSpc>
                <a:spcPct val="100000"/>
              </a:lnSpc>
              <a:spcBef>
                <a:spcPts val="360"/>
              </a:spcBef>
              <a:spcAft>
                <a:spcPts val="0"/>
              </a:spcAft>
              <a:buClr>
                <a:srgbClr val="402000"/>
              </a:buClr>
              <a:buSzPts val="1800"/>
              <a:buNone/>
            </a:pPr>
            <a:r>
              <a:rPr lang="en-IE" sz="1800" i="1" u="sng"/>
              <a:t>If you have any concerns throughout the year regarding your  child's progress please arrange a meeting. </a:t>
            </a:r>
            <a:endParaRPr/>
          </a:p>
          <a:p>
            <a:pPr marL="0" lvl="0" indent="0" algn="ctr" rtl="0">
              <a:lnSpc>
                <a:spcPct val="100000"/>
              </a:lnSpc>
              <a:spcBef>
                <a:spcPts val="360"/>
              </a:spcBef>
              <a:spcAft>
                <a:spcPts val="0"/>
              </a:spcAft>
              <a:buClr>
                <a:srgbClr val="402000"/>
              </a:buClr>
              <a:buSzPts val="1800"/>
              <a:buNone/>
            </a:pPr>
            <a:endParaRPr sz="1800"/>
          </a:p>
          <a:p>
            <a:pPr marL="0" lvl="0" indent="0" algn="ctr" rtl="0">
              <a:lnSpc>
                <a:spcPct val="100000"/>
              </a:lnSpc>
              <a:spcBef>
                <a:spcPts val="360"/>
              </a:spcBef>
              <a:spcAft>
                <a:spcPts val="0"/>
              </a:spcAft>
              <a:buClr>
                <a:srgbClr val="402000"/>
              </a:buClr>
              <a:buSzPts val="1800"/>
              <a:buNone/>
            </a:pPr>
            <a:r>
              <a:rPr lang="en-IE" sz="1800" b="1">
                <a:solidFill>
                  <a:srgbClr val="FF0000"/>
                </a:solidFill>
              </a:rPr>
              <a:t>If your child is/has accessed ANY early intervention </a:t>
            </a:r>
            <a:endParaRPr sz="1800" b="1">
              <a:solidFill>
                <a:srgbClr val="FF0000"/>
              </a:solidFill>
            </a:endParaRPr>
          </a:p>
          <a:p>
            <a:pPr marL="0" lvl="0" indent="0" algn="ctr" rtl="0">
              <a:lnSpc>
                <a:spcPct val="100000"/>
              </a:lnSpc>
              <a:spcBef>
                <a:spcPts val="360"/>
              </a:spcBef>
              <a:spcAft>
                <a:spcPts val="0"/>
              </a:spcAft>
              <a:buClr>
                <a:srgbClr val="402000"/>
              </a:buClr>
              <a:buSzPts val="1800"/>
              <a:buNone/>
            </a:pPr>
            <a:r>
              <a:rPr lang="en-IE" sz="1800" b="1">
                <a:solidFill>
                  <a:srgbClr val="FF0000"/>
                </a:solidFill>
              </a:rPr>
              <a:t>services please make us aware as soon as possible.</a:t>
            </a:r>
            <a:endParaRPr sz="1800"/>
          </a:p>
          <a:p>
            <a:pPr marL="0" lvl="0" indent="0" algn="ctr" rtl="0">
              <a:lnSpc>
                <a:spcPct val="100000"/>
              </a:lnSpc>
              <a:spcBef>
                <a:spcPts val="320"/>
              </a:spcBef>
              <a:spcAft>
                <a:spcPts val="0"/>
              </a:spcAft>
              <a:buClr>
                <a:srgbClr val="3F3F3F"/>
              </a:buClr>
              <a:buSzPts val="1600"/>
              <a:buNone/>
            </a:pPr>
            <a:r>
              <a:rPr lang="en-IE" sz="1600"/>
              <a:t>(Speech and Language Therapy/ Physical or Occupational Therapy/            Psychological Services/ Hearing or Vision Services)</a:t>
            </a:r>
            <a:endParaRPr sz="16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4"/>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Dates for your Diary</a:t>
            </a:r>
            <a:endParaRPr/>
          </a:p>
        </p:txBody>
      </p:sp>
      <p:sp>
        <p:nvSpPr>
          <p:cNvPr id="193" name="Google Shape;193;p14"/>
          <p:cNvSpPr txBox="1">
            <a:spLocks noGrp="1"/>
          </p:cNvSpPr>
          <p:nvPr>
            <p:ph type="body" idx="1"/>
          </p:nvPr>
        </p:nvSpPr>
        <p:spPr>
          <a:xfrm>
            <a:off x="395536" y="1131590"/>
            <a:ext cx="8496944" cy="460648"/>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3F3F3F"/>
              </a:buClr>
              <a:buSzPts val="2000"/>
              <a:buNone/>
            </a:pPr>
            <a:r>
              <a:rPr lang="en-IE" u="sng" dirty="0"/>
              <a:t>School begins on Thursday August 29</a:t>
            </a:r>
            <a:r>
              <a:rPr lang="en-IE" u="sng" baseline="30000" dirty="0"/>
              <a:t>th</a:t>
            </a:r>
            <a:r>
              <a:rPr lang="en-IE" u="sng" dirty="0"/>
              <a:t> @ 9.10am</a:t>
            </a:r>
            <a:endParaRPr u="sng" dirty="0"/>
          </a:p>
        </p:txBody>
      </p:sp>
      <p:sp>
        <p:nvSpPr>
          <p:cNvPr id="194" name="Google Shape;194;p14"/>
          <p:cNvSpPr txBox="1">
            <a:spLocks noGrp="1"/>
          </p:cNvSpPr>
          <p:nvPr>
            <p:ph type="body" idx="2"/>
          </p:nvPr>
        </p:nvSpPr>
        <p:spPr>
          <a:xfrm>
            <a:off x="405880" y="1808261"/>
            <a:ext cx="8496944" cy="3335239"/>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3F3F3F"/>
              </a:buClr>
              <a:buSzPts val="1800"/>
              <a:buFont typeface="Arial"/>
              <a:buChar char="•"/>
            </a:pPr>
            <a:r>
              <a:rPr lang="en-IE" sz="1800" dirty="0"/>
              <a:t>First day: 9:10am-12:00pm</a:t>
            </a:r>
            <a:endParaRPr dirty="0"/>
          </a:p>
          <a:p>
            <a:pPr marL="285750" lvl="0" indent="-285750" algn="l" rtl="0">
              <a:lnSpc>
                <a:spcPct val="100000"/>
              </a:lnSpc>
              <a:spcBef>
                <a:spcPts val="360"/>
              </a:spcBef>
              <a:spcAft>
                <a:spcPts val="0"/>
              </a:spcAft>
              <a:buClr>
                <a:srgbClr val="3F3F3F"/>
              </a:buClr>
              <a:buSzPts val="1800"/>
              <a:buFont typeface="Arial"/>
              <a:buChar char="•"/>
            </a:pPr>
            <a:r>
              <a:rPr lang="en-IE" sz="1800" dirty="0"/>
              <a:t>August 30th-September 4th: 9:10am - 12:00pm.</a:t>
            </a:r>
            <a:endParaRPr dirty="0"/>
          </a:p>
          <a:p>
            <a:pPr marL="285750" lvl="0" indent="-285750" algn="l" rtl="0">
              <a:lnSpc>
                <a:spcPct val="100000"/>
              </a:lnSpc>
              <a:spcBef>
                <a:spcPts val="360"/>
              </a:spcBef>
              <a:spcAft>
                <a:spcPts val="0"/>
              </a:spcAft>
              <a:buClr>
                <a:srgbClr val="3F3F3F"/>
              </a:buClr>
              <a:buSzPts val="1800"/>
              <a:buFont typeface="Arial"/>
              <a:buChar char="•"/>
            </a:pPr>
            <a:r>
              <a:rPr lang="en-IE" sz="1800" dirty="0"/>
              <a:t>September 5</a:t>
            </a:r>
            <a:r>
              <a:rPr lang="en-IE" sz="1800" baseline="30000" dirty="0"/>
              <a:t>th</a:t>
            </a:r>
            <a:r>
              <a:rPr lang="en-IE" sz="1800" dirty="0"/>
              <a:t> onwards: 1:50pm finish.</a:t>
            </a:r>
            <a:endParaRPr sz="1800" dirty="0"/>
          </a:p>
          <a:p>
            <a:pPr marL="285750" lvl="0" indent="-285750" algn="l" rtl="0">
              <a:lnSpc>
                <a:spcPct val="100000"/>
              </a:lnSpc>
              <a:spcBef>
                <a:spcPts val="360"/>
              </a:spcBef>
              <a:spcAft>
                <a:spcPts val="0"/>
              </a:spcAft>
              <a:buClr>
                <a:srgbClr val="3F3F3F"/>
              </a:buClr>
              <a:buSzPts val="1800"/>
              <a:buFont typeface="Arial"/>
              <a:buChar char="•"/>
            </a:pPr>
            <a:r>
              <a:rPr lang="en-IE" sz="1800" dirty="0"/>
              <a:t>Children must wait behind school gates until a parent/guardian/minder             approaches.</a:t>
            </a:r>
            <a:endParaRPr dirty="0"/>
          </a:p>
          <a:p>
            <a:pPr marL="285750" lvl="0" indent="-285750" algn="l" rtl="0">
              <a:lnSpc>
                <a:spcPct val="100000"/>
              </a:lnSpc>
              <a:spcBef>
                <a:spcPts val="360"/>
              </a:spcBef>
              <a:spcAft>
                <a:spcPts val="0"/>
              </a:spcAft>
              <a:buClr>
                <a:srgbClr val="3F3F3F"/>
              </a:buClr>
              <a:buSzPts val="1800"/>
              <a:buFont typeface="Arial"/>
              <a:buChar char="•"/>
            </a:pPr>
            <a:r>
              <a:rPr lang="en-IE" sz="1800" dirty="0"/>
              <a:t>If you require somebody different to collect your child please inform me by   note on ClassDojo or phone the school in advance.</a:t>
            </a:r>
            <a:endParaRPr dirty="0"/>
          </a:p>
          <a:p>
            <a:pPr marL="0" lvl="0" indent="0" algn="l" rtl="0">
              <a:lnSpc>
                <a:spcPct val="100000"/>
              </a:lnSpc>
              <a:spcBef>
                <a:spcPts val="360"/>
              </a:spcBef>
              <a:spcAft>
                <a:spcPts val="0"/>
              </a:spcAft>
              <a:buClr>
                <a:srgbClr val="3F3F3F"/>
              </a:buClr>
              <a:buSzPts val="1800"/>
              <a:buNone/>
            </a:pPr>
            <a:endParaRPr sz="1800" dirty="0"/>
          </a:p>
          <a:p>
            <a:pPr marL="0" lvl="0" indent="0" algn="l" rtl="0">
              <a:lnSpc>
                <a:spcPct val="100000"/>
              </a:lnSpc>
              <a:spcBef>
                <a:spcPts val="360"/>
              </a:spcBef>
              <a:spcAft>
                <a:spcPts val="0"/>
              </a:spcAft>
              <a:buClr>
                <a:srgbClr val="3F3F3F"/>
              </a:buClr>
              <a:buSzPts val="1800"/>
              <a:buNone/>
            </a:pPr>
            <a:endParaRPr sz="1800" dirty="0"/>
          </a:p>
          <a:p>
            <a:pPr marL="0" lvl="0" indent="0" algn="ctr" rtl="0">
              <a:lnSpc>
                <a:spcPct val="100000"/>
              </a:lnSpc>
              <a:spcBef>
                <a:spcPts val="360"/>
              </a:spcBef>
              <a:spcAft>
                <a:spcPts val="0"/>
              </a:spcAft>
              <a:buClr>
                <a:srgbClr val="3F3F3F"/>
              </a:buClr>
              <a:buSzPts val="1800"/>
              <a:buNone/>
            </a:pPr>
            <a:endParaRPr sz="1800" b="1" dirty="0"/>
          </a:p>
          <a:p>
            <a:pPr marL="0" lvl="0" indent="0" algn="l" rtl="0">
              <a:lnSpc>
                <a:spcPct val="100000"/>
              </a:lnSpc>
              <a:spcBef>
                <a:spcPts val="280"/>
              </a:spcBef>
              <a:spcAft>
                <a:spcPts val="0"/>
              </a:spcAft>
              <a:buClr>
                <a:srgbClr val="3F3F3F"/>
              </a:buClr>
              <a:buSzPts val="14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5"/>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Thank You</a:t>
            </a:r>
            <a:endParaRPr/>
          </a:p>
        </p:txBody>
      </p:sp>
      <p:sp>
        <p:nvSpPr>
          <p:cNvPr id="201" name="Google Shape;201;p15"/>
          <p:cNvSpPr txBox="1">
            <a:spLocks noGrp="1"/>
          </p:cNvSpPr>
          <p:nvPr>
            <p:ph type="body" idx="1"/>
          </p:nvPr>
        </p:nvSpPr>
        <p:spPr>
          <a:xfrm>
            <a:off x="1979712" y="987574"/>
            <a:ext cx="6912768" cy="46064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2000"/>
              <a:buNone/>
            </a:pPr>
            <a:endParaRPr/>
          </a:p>
        </p:txBody>
      </p:sp>
      <p:sp>
        <p:nvSpPr>
          <p:cNvPr id="202" name="Google Shape;202;p15"/>
          <p:cNvSpPr txBox="1">
            <a:spLocks noGrp="1"/>
          </p:cNvSpPr>
          <p:nvPr>
            <p:ph type="body" idx="2"/>
          </p:nvPr>
        </p:nvSpPr>
        <p:spPr>
          <a:xfrm>
            <a:off x="1990056" y="1664245"/>
            <a:ext cx="6912768" cy="2995737"/>
          </a:xfrm>
          <a:prstGeom prst="rect">
            <a:avLst/>
          </a:prstGeom>
          <a:noFill/>
          <a:ln>
            <a:noFill/>
          </a:ln>
        </p:spPr>
        <p:txBody>
          <a:bodyPr spcFirstLastPara="1" wrap="square" lIns="396000" tIns="45700" rIns="91425" bIns="45700" anchor="t" anchorCtr="0">
            <a:noAutofit/>
          </a:bodyPr>
          <a:lstStyle/>
          <a:p>
            <a:pPr marL="0" lvl="0" indent="0" algn="ctr" rtl="0">
              <a:lnSpc>
                <a:spcPct val="100000"/>
              </a:lnSpc>
              <a:spcBef>
                <a:spcPts val="0"/>
              </a:spcBef>
              <a:spcAft>
                <a:spcPts val="0"/>
              </a:spcAft>
              <a:buClr>
                <a:srgbClr val="3F3F3F"/>
              </a:buClr>
              <a:buSzPts val="1800"/>
              <a:buNone/>
            </a:pPr>
            <a:r>
              <a:rPr lang="en-IE" sz="1800" i="1"/>
              <a:t>Thank you for your time. I am looking forward to teaching</a:t>
            </a:r>
            <a:endParaRPr/>
          </a:p>
          <a:p>
            <a:pPr marL="0" lvl="0" indent="0" algn="ctr" rtl="0">
              <a:lnSpc>
                <a:spcPct val="100000"/>
              </a:lnSpc>
              <a:spcBef>
                <a:spcPts val="360"/>
              </a:spcBef>
              <a:spcAft>
                <a:spcPts val="0"/>
              </a:spcAft>
              <a:buClr>
                <a:srgbClr val="3F3F3F"/>
              </a:buClr>
              <a:buSzPts val="1800"/>
              <a:buNone/>
            </a:pPr>
            <a:r>
              <a:rPr lang="en-IE" sz="1800" i="1"/>
              <a:t>     the children in the next school year. </a:t>
            </a:r>
            <a:endParaRPr/>
          </a:p>
          <a:p>
            <a:pPr marL="0" lvl="0" indent="0" algn="ctr" rtl="0">
              <a:lnSpc>
                <a:spcPct val="100000"/>
              </a:lnSpc>
              <a:spcBef>
                <a:spcPts val="360"/>
              </a:spcBef>
              <a:spcAft>
                <a:spcPts val="0"/>
              </a:spcAft>
              <a:buClr>
                <a:srgbClr val="3F3F3F"/>
              </a:buClr>
              <a:buSzPts val="1800"/>
              <a:buNone/>
            </a:pPr>
            <a:r>
              <a:rPr lang="en-IE" sz="1800" i="1"/>
              <a:t>If you have any question in the meantime do not hesitate to    make contact.</a:t>
            </a:r>
            <a:endParaRPr sz="1800" i="1"/>
          </a:p>
        </p:txBody>
      </p:sp>
      <p:pic>
        <p:nvPicPr>
          <p:cNvPr id="203" name="Google Shape;203;p15"/>
          <p:cNvPicPr preferRelativeResize="0"/>
          <p:nvPr/>
        </p:nvPicPr>
        <p:blipFill rotWithShape="1">
          <a:blip r:embed="rId3">
            <a:alphaModFix/>
          </a:blip>
          <a:srcRect/>
          <a:stretch/>
        </p:blipFill>
        <p:spPr>
          <a:xfrm>
            <a:off x="4590467" y="3723878"/>
            <a:ext cx="1582738" cy="106203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
          <p:cNvSpPr txBox="1">
            <a:spLocks noGrp="1"/>
          </p:cNvSpPr>
          <p:nvPr>
            <p:ph type="body" idx="2"/>
          </p:nvPr>
        </p:nvSpPr>
        <p:spPr>
          <a:xfrm>
            <a:off x="32869" y="1347614"/>
            <a:ext cx="8355555" cy="2995737"/>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chemeClr val="dk1"/>
              </a:buClr>
              <a:buSzPts val="1800"/>
              <a:buFont typeface="Arial"/>
              <a:buChar char="•"/>
            </a:pPr>
            <a:r>
              <a:rPr lang="en-IE" sz="1800">
                <a:solidFill>
                  <a:schemeClr val="dk1"/>
                </a:solidFill>
              </a:rPr>
              <a:t>Welcome to all parents and guardians.</a:t>
            </a:r>
            <a:endParaRPr/>
          </a:p>
          <a:p>
            <a:pPr marL="285750" lvl="0" indent="-171450" algn="l" rtl="0">
              <a:lnSpc>
                <a:spcPct val="100000"/>
              </a:lnSpc>
              <a:spcBef>
                <a:spcPts val="1200"/>
              </a:spcBef>
              <a:spcAft>
                <a:spcPts val="0"/>
              </a:spcAft>
              <a:buClr>
                <a:srgbClr val="3F3F3F"/>
              </a:buClr>
              <a:buSzPts val="1800"/>
              <a:buFont typeface="Arial"/>
              <a:buNone/>
            </a:pPr>
            <a:endParaRPr sz="1800">
              <a:solidFill>
                <a:schemeClr val="dk1"/>
              </a:solidFill>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Your child is finally ready to embark on their exciting journey into formal     education.</a:t>
            </a:r>
            <a:endParaRPr/>
          </a:p>
          <a:p>
            <a:pPr marL="285750" lvl="0" indent="-171450" algn="l" rtl="0">
              <a:lnSpc>
                <a:spcPct val="100000"/>
              </a:lnSpc>
              <a:spcBef>
                <a:spcPts val="1200"/>
              </a:spcBef>
              <a:spcAft>
                <a:spcPts val="0"/>
              </a:spcAft>
              <a:buClr>
                <a:srgbClr val="3F3F3F"/>
              </a:buClr>
              <a:buSzPts val="1800"/>
              <a:buFont typeface="Arial"/>
              <a:buNone/>
            </a:pPr>
            <a:endParaRPr sz="1800">
              <a:solidFill>
                <a:schemeClr val="dk1"/>
              </a:solidFill>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This presentation will inform you about what your child will learn in school, what kind of homework to expect, and practical advice to help you support your child as best as you can through their first year of school.</a:t>
            </a:r>
            <a:endParaRPr/>
          </a:p>
        </p:txBody>
      </p:sp>
      <p:sp>
        <p:nvSpPr>
          <p:cNvPr id="107" name="Google Shape;107;p2"/>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Welcome!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3"/>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Preparation for School</a:t>
            </a:r>
            <a:endParaRPr/>
          </a:p>
        </p:txBody>
      </p:sp>
      <p:sp>
        <p:nvSpPr>
          <p:cNvPr id="114" name="Google Shape;114;p3"/>
          <p:cNvSpPr txBox="1">
            <a:spLocks noGrp="1"/>
          </p:cNvSpPr>
          <p:nvPr>
            <p:ph type="body" idx="2"/>
          </p:nvPr>
        </p:nvSpPr>
        <p:spPr>
          <a:xfrm>
            <a:off x="1331640" y="987574"/>
            <a:ext cx="7812360" cy="4259034"/>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3F3F3F"/>
              </a:buClr>
              <a:buSzPts val="1800"/>
              <a:buFont typeface="Arial"/>
              <a:buChar char="•"/>
            </a:pPr>
            <a:r>
              <a:rPr lang="en-IE" sz="1800"/>
              <a:t>Please speak positively about school.</a:t>
            </a:r>
            <a:endParaRPr/>
          </a:p>
          <a:p>
            <a:pPr marL="285750" lvl="0" indent="-285750" algn="l" rtl="0">
              <a:lnSpc>
                <a:spcPct val="100000"/>
              </a:lnSpc>
              <a:spcBef>
                <a:spcPts val="1200"/>
              </a:spcBef>
              <a:spcAft>
                <a:spcPts val="0"/>
              </a:spcAft>
              <a:buClr>
                <a:srgbClr val="3F3F3F"/>
              </a:buClr>
              <a:buSzPts val="1800"/>
              <a:buFont typeface="Arial"/>
              <a:buChar char="•"/>
            </a:pPr>
            <a:r>
              <a:rPr lang="en-IE" sz="1800"/>
              <a:t>Read books and discuss stories with your child.</a:t>
            </a:r>
            <a:endParaRPr/>
          </a:p>
          <a:p>
            <a:pPr marL="285750" lvl="0" indent="-285750" algn="l" rtl="0">
              <a:lnSpc>
                <a:spcPct val="100000"/>
              </a:lnSpc>
              <a:spcBef>
                <a:spcPts val="1200"/>
              </a:spcBef>
              <a:spcAft>
                <a:spcPts val="0"/>
              </a:spcAft>
              <a:buClr>
                <a:srgbClr val="3F3F3F"/>
              </a:buClr>
              <a:buSzPts val="1800"/>
              <a:buFont typeface="Arial"/>
              <a:buChar char="•"/>
            </a:pPr>
            <a:r>
              <a:rPr lang="en-IE" sz="1800"/>
              <a:t>Take trips to your local library.</a:t>
            </a:r>
            <a:endParaRPr/>
          </a:p>
          <a:p>
            <a:pPr marL="285750" lvl="0" indent="-285750" algn="l" rtl="0">
              <a:lnSpc>
                <a:spcPct val="100000"/>
              </a:lnSpc>
              <a:spcBef>
                <a:spcPts val="1200"/>
              </a:spcBef>
              <a:spcAft>
                <a:spcPts val="0"/>
              </a:spcAft>
              <a:buClr>
                <a:srgbClr val="3F3F3F"/>
              </a:buClr>
              <a:buSzPts val="1800"/>
              <a:buFont typeface="Arial"/>
              <a:buChar char="•"/>
            </a:pPr>
            <a:r>
              <a:rPr lang="en-IE" sz="1800"/>
              <a:t>Engage in fine-motor control activities: making jigsaws, play dough,   fastening buttons etc. </a:t>
            </a:r>
            <a:endParaRPr sz="1800"/>
          </a:p>
          <a:p>
            <a:pPr marL="285750" lvl="0" indent="-285750" algn="l" rtl="0">
              <a:lnSpc>
                <a:spcPct val="100000"/>
              </a:lnSpc>
              <a:spcBef>
                <a:spcPts val="1200"/>
              </a:spcBef>
              <a:spcAft>
                <a:spcPts val="0"/>
              </a:spcAft>
              <a:buClr>
                <a:srgbClr val="3F3F3F"/>
              </a:buClr>
              <a:buSzPts val="1800"/>
              <a:buFont typeface="Arial"/>
              <a:buChar char="•"/>
            </a:pPr>
            <a:r>
              <a:rPr lang="en-IE" sz="1800"/>
              <a:t>Show your child how to put on/take off their coat (buttons/zip).   </a:t>
            </a:r>
            <a:endParaRPr sz="1800"/>
          </a:p>
          <a:p>
            <a:pPr marL="285750" lvl="0" indent="-285750" algn="l" rtl="0">
              <a:lnSpc>
                <a:spcPct val="100000"/>
              </a:lnSpc>
              <a:spcBef>
                <a:spcPts val="1200"/>
              </a:spcBef>
              <a:spcAft>
                <a:spcPts val="0"/>
              </a:spcAft>
              <a:buClr>
                <a:srgbClr val="3F3F3F"/>
              </a:buClr>
              <a:buSzPts val="1800"/>
              <a:buFont typeface="Arial"/>
              <a:buChar char="•"/>
            </a:pPr>
            <a:r>
              <a:rPr lang="en-IE" sz="1800"/>
              <a:t>Label all belongings (especially jumpers and tracksuit tops).</a:t>
            </a:r>
            <a:endParaRPr/>
          </a:p>
          <a:p>
            <a:pPr marL="285750" lvl="0" indent="-285750" algn="l" rtl="0">
              <a:lnSpc>
                <a:spcPct val="100000"/>
              </a:lnSpc>
              <a:spcBef>
                <a:spcPts val="1200"/>
              </a:spcBef>
              <a:spcAft>
                <a:spcPts val="0"/>
              </a:spcAft>
              <a:buClr>
                <a:srgbClr val="3F3F3F"/>
              </a:buClr>
              <a:buSzPts val="1800"/>
              <a:buFont typeface="Arial"/>
              <a:buChar char="•"/>
            </a:pPr>
            <a:r>
              <a:rPr lang="en-IE" sz="1800"/>
              <a:t>Write your child’s name on the </a:t>
            </a:r>
            <a:r>
              <a:rPr lang="en-IE" sz="1800" u="sng"/>
              <a:t>outside</a:t>
            </a:r>
            <a:r>
              <a:rPr lang="en-IE" sz="1800"/>
              <a:t> of all books.</a:t>
            </a:r>
            <a:endParaRPr/>
          </a:p>
          <a:p>
            <a:pPr marL="285750" lvl="0" indent="-285750" algn="l" rtl="0">
              <a:lnSpc>
                <a:spcPct val="100000"/>
              </a:lnSpc>
              <a:spcBef>
                <a:spcPts val="1200"/>
              </a:spcBef>
              <a:spcAft>
                <a:spcPts val="0"/>
              </a:spcAft>
              <a:buClr>
                <a:srgbClr val="3F3F3F"/>
              </a:buClr>
              <a:buSzPts val="1800"/>
              <a:buFont typeface="Arial"/>
              <a:buChar char="•"/>
            </a:pPr>
            <a:r>
              <a:rPr lang="en-IE" sz="1800"/>
              <a:t>Shoes - Velcro/no laces if possible.</a:t>
            </a:r>
            <a:endParaRPr/>
          </a:p>
          <a:p>
            <a:pPr marL="285750" lvl="0" indent="-196850" algn="l" rtl="0">
              <a:lnSpc>
                <a:spcPct val="100000"/>
              </a:lnSpc>
              <a:spcBef>
                <a:spcPts val="1200"/>
              </a:spcBef>
              <a:spcAft>
                <a:spcPts val="0"/>
              </a:spcAft>
              <a:buClr>
                <a:srgbClr val="3F3F3F"/>
              </a:buClr>
              <a:buSzPts val="1400"/>
              <a:buFont typeface="Arial"/>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School Uniform</a:t>
            </a:r>
            <a:endParaRPr/>
          </a:p>
        </p:txBody>
      </p:sp>
      <p:sp>
        <p:nvSpPr>
          <p:cNvPr id="121" name="Google Shape;121;p4"/>
          <p:cNvSpPr txBox="1">
            <a:spLocks noGrp="1"/>
          </p:cNvSpPr>
          <p:nvPr>
            <p:ph type="body" idx="2"/>
          </p:nvPr>
        </p:nvSpPr>
        <p:spPr>
          <a:xfrm>
            <a:off x="251520" y="1203598"/>
            <a:ext cx="8496944" cy="3600400"/>
          </a:xfrm>
          <a:prstGeom prst="rect">
            <a:avLst/>
          </a:prstGeom>
          <a:noFill/>
          <a:ln>
            <a:noFill/>
          </a:ln>
        </p:spPr>
        <p:txBody>
          <a:bodyPr spcFirstLastPara="1" wrap="square" lIns="396000" tIns="45700" rIns="91425" bIns="45700" anchor="t" anchorCtr="0">
            <a:noAutofit/>
          </a:bodyPr>
          <a:lstStyle/>
          <a:p>
            <a:pPr marL="0" lvl="0" indent="457200" algn="l" rtl="0">
              <a:lnSpc>
                <a:spcPct val="100000"/>
              </a:lnSpc>
              <a:spcBef>
                <a:spcPts val="600"/>
              </a:spcBef>
              <a:spcAft>
                <a:spcPts val="0"/>
              </a:spcAft>
              <a:buSzPts val="1400"/>
              <a:buNone/>
            </a:pPr>
            <a:r>
              <a:rPr lang="en-IE" sz="1800" u="sng">
                <a:solidFill>
                  <a:schemeClr val="dk1"/>
                </a:solidFill>
              </a:rPr>
              <a:t>Uniform</a:t>
            </a:r>
            <a:endParaRPr/>
          </a:p>
          <a:p>
            <a:pPr marL="285750" lvl="0" indent="-285750" algn="l" rtl="0">
              <a:lnSpc>
                <a:spcPct val="100000"/>
              </a:lnSpc>
              <a:spcBef>
                <a:spcPts val="600"/>
              </a:spcBef>
              <a:spcAft>
                <a:spcPts val="0"/>
              </a:spcAft>
              <a:buClr>
                <a:srgbClr val="402000"/>
              </a:buClr>
              <a:buSzPts val="1800"/>
              <a:buFont typeface="Arial"/>
              <a:buChar char="•"/>
            </a:pPr>
            <a:r>
              <a:rPr lang="en-IE" sz="1800">
                <a:solidFill>
                  <a:schemeClr val="dk1"/>
                </a:solidFill>
              </a:rPr>
              <a:t>Navy tracksuit</a:t>
            </a:r>
            <a:endParaRPr/>
          </a:p>
          <a:p>
            <a:pPr marL="285750" lvl="0" indent="-285750" algn="l" rtl="0">
              <a:lnSpc>
                <a:spcPct val="100000"/>
              </a:lnSpc>
              <a:spcBef>
                <a:spcPts val="600"/>
              </a:spcBef>
              <a:spcAft>
                <a:spcPts val="0"/>
              </a:spcAft>
              <a:buClr>
                <a:srgbClr val="402000"/>
              </a:buClr>
              <a:buSzPts val="1800"/>
              <a:buFont typeface="Arial"/>
              <a:buChar char="•"/>
            </a:pPr>
            <a:r>
              <a:rPr lang="en-IE" sz="1800">
                <a:solidFill>
                  <a:schemeClr val="dk1"/>
                </a:solidFill>
              </a:rPr>
              <a:t>Blue t-shirt</a:t>
            </a:r>
            <a:endParaRPr/>
          </a:p>
          <a:p>
            <a:pPr marL="285750" lvl="0" indent="-285750" algn="l" rtl="0">
              <a:lnSpc>
                <a:spcPct val="100000"/>
              </a:lnSpc>
              <a:spcBef>
                <a:spcPts val="600"/>
              </a:spcBef>
              <a:spcAft>
                <a:spcPts val="0"/>
              </a:spcAft>
              <a:buClr>
                <a:srgbClr val="402000"/>
              </a:buClr>
              <a:buSzPts val="1800"/>
              <a:buFont typeface="Arial"/>
              <a:buChar char="•"/>
            </a:pPr>
            <a:r>
              <a:rPr lang="en-IE" sz="1800">
                <a:solidFill>
                  <a:schemeClr val="dk1"/>
                </a:solidFill>
              </a:rPr>
              <a:t>Navy jumper</a:t>
            </a:r>
            <a:endParaRPr/>
          </a:p>
          <a:p>
            <a:pPr marL="285750" lvl="0" indent="-285750" algn="l" rtl="0">
              <a:lnSpc>
                <a:spcPct val="100000"/>
              </a:lnSpc>
              <a:spcBef>
                <a:spcPts val="600"/>
              </a:spcBef>
              <a:spcAft>
                <a:spcPts val="0"/>
              </a:spcAft>
              <a:buClr>
                <a:srgbClr val="402000"/>
              </a:buClr>
              <a:buSzPts val="1800"/>
              <a:buFont typeface="Arial"/>
              <a:buChar char="•"/>
            </a:pPr>
            <a:r>
              <a:rPr lang="en-IE" sz="1800">
                <a:solidFill>
                  <a:schemeClr val="dk1"/>
                </a:solidFill>
              </a:rPr>
              <a:t>Runners (Velcro)</a:t>
            </a:r>
            <a:endParaRPr/>
          </a:p>
          <a:p>
            <a:pPr marL="0" lvl="0" indent="0" algn="l" rtl="0">
              <a:lnSpc>
                <a:spcPct val="100000"/>
              </a:lnSpc>
              <a:spcBef>
                <a:spcPts val="600"/>
              </a:spcBef>
              <a:spcAft>
                <a:spcPts val="0"/>
              </a:spcAft>
              <a:buClr>
                <a:srgbClr val="402000"/>
              </a:buClr>
              <a:buSzPts val="1800"/>
              <a:buNone/>
            </a:pPr>
            <a:r>
              <a:rPr lang="en-IE" sz="1800" b="1">
                <a:latin typeface="Comic Sans MS"/>
                <a:ea typeface="Comic Sans MS"/>
                <a:cs typeface="Comic Sans MS"/>
                <a:sym typeface="Comic Sans MS"/>
              </a:rPr>
              <a:t>                            </a:t>
            </a:r>
            <a:endParaRPr sz="1800" b="1">
              <a:latin typeface="Comic Sans MS"/>
              <a:ea typeface="Comic Sans MS"/>
              <a:cs typeface="Comic Sans MS"/>
              <a:sym typeface="Comic Sans MS"/>
            </a:endParaRPr>
          </a:p>
          <a:p>
            <a:pPr marL="0" lvl="0" indent="0" algn="l" rtl="0">
              <a:lnSpc>
                <a:spcPct val="100000"/>
              </a:lnSpc>
              <a:spcBef>
                <a:spcPts val="600"/>
              </a:spcBef>
              <a:spcAft>
                <a:spcPts val="0"/>
              </a:spcAft>
              <a:buClr>
                <a:srgbClr val="402000"/>
              </a:buClr>
              <a:buSzPts val="1800"/>
              <a:buNone/>
            </a:pPr>
            <a:endParaRPr sz="1800" b="1">
              <a:latin typeface="Comic Sans MS"/>
              <a:ea typeface="Comic Sans MS"/>
              <a:cs typeface="Comic Sans MS"/>
              <a:sym typeface="Comic Sans MS"/>
            </a:endParaRPr>
          </a:p>
          <a:p>
            <a:pPr marL="2743200" lvl="0" indent="457200" algn="l" rtl="0">
              <a:lnSpc>
                <a:spcPct val="100000"/>
              </a:lnSpc>
              <a:spcBef>
                <a:spcPts val="600"/>
              </a:spcBef>
              <a:spcAft>
                <a:spcPts val="0"/>
              </a:spcAft>
              <a:buClr>
                <a:srgbClr val="402000"/>
              </a:buClr>
              <a:buSzPts val="1800"/>
              <a:buNone/>
            </a:pPr>
            <a:r>
              <a:rPr lang="en-IE" sz="1800" b="1">
                <a:latin typeface="Comic Sans MS"/>
                <a:ea typeface="Comic Sans MS"/>
                <a:cs typeface="Comic Sans MS"/>
                <a:sym typeface="Comic Sans MS"/>
              </a:rPr>
              <a:t>Label all uniform items please</a:t>
            </a:r>
            <a:endParaRPr sz="1800" b="1">
              <a:solidFill>
                <a:schemeClr val="dk1"/>
              </a:solidFill>
            </a:endParaRPr>
          </a:p>
        </p:txBody>
      </p:sp>
      <p:pic>
        <p:nvPicPr>
          <p:cNvPr id="122" name="Google Shape;122;p4"/>
          <p:cNvPicPr preferRelativeResize="0"/>
          <p:nvPr/>
        </p:nvPicPr>
        <p:blipFill rotWithShape="1">
          <a:blip r:embed="rId3">
            <a:alphaModFix/>
          </a:blip>
          <a:srcRect/>
          <a:stretch/>
        </p:blipFill>
        <p:spPr>
          <a:xfrm>
            <a:off x="4893676" y="1203606"/>
            <a:ext cx="1152525" cy="2220913"/>
          </a:xfrm>
          <a:prstGeom prst="rect">
            <a:avLst/>
          </a:prstGeom>
          <a:noFill/>
          <a:ln>
            <a:noFill/>
          </a:ln>
          <a:effectLst>
            <a:outerShdw blurRad="292100" dist="139700" dir="2700000" algn="tl" rotWithShape="0">
              <a:srgbClr val="333333">
                <a:alpha val="64313"/>
              </a:srgbClr>
            </a:outerShdw>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5"/>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Lunch</a:t>
            </a:r>
            <a:endParaRPr/>
          </a:p>
        </p:txBody>
      </p:sp>
      <p:sp>
        <p:nvSpPr>
          <p:cNvPr id="129" name="Google Shape;129;p5"/>
          <p:cNvSpPr txBox="1">
            <a:spLocks noGrp="1"/>
          </p:cNvSpPr>
          <p:nvPr>
            <p:ph type="body" idx="2"/>
          </p:nvPr>
        </p:nvSpPr>
        <p:spPr>
          <a:xfrm>
            <a:off x="1043608" y="771550"/>
            <a:ext cx="8100392" cy="4248472"/>
          </a:xfrm>
          <a:prstGeom prst="rect">
            <a:avLst/>
          </a:prstGeom>
          <a:noFill/>
          <a:ln>
            <a:noFill/>
          </a:ln>
        </p:spPr>
        <p:txBody>
          <a:bodyPr spcFirstLastPara="1" wrap="square" lIns="396000" tIns="45700" rIns="91425" bIns="45700" anchor="t" anchorCtr="0">
            <a:noAutofit/>
          </a:bodyPr>
          <a:lstStyle/>
          <a:p>
            <a:pPr marL="285750" lvl="0" indent="-171450" algn="l" rtl="0">
              <a:lnSpc>
                <a:spcPct val="100000"/>
              </a:lnSpc>
              <a:spcBef>
                <a:spcPts val="0"/>
              </a:spcBef>
              <a:spcAft>
                <a:spcPts val="0"/>
              </a:spcAft>
              <a:buClr>
                <a:srgbClr val="402000"/>
              </a:buClr>
              <a:buSzPts val="1800"/>
              <a:buFont typeface="Arial"/>
              <a:buNone/>
            </a:pPr>
            <a:endParaRPr sz="1800">
              <a:solidFill>
                <a:schemeClr val="dk1"/>
              </a:solidFill>
            </a:endParaRPr>
          </a:p>
          <a:p>
            <a:pPr marL="285750" lvl="0" indent="-285750" algn="l" rtl="0">
              <a:lnSpc>
                <a:spcPct val="100000"/>
              </a:lnSpc>
              <a:spcBef>
                <a:spcPts val="600"/>
              </a:spcBef>
              <a:spcAft>
                <a:spcPts val="0"/>
              </a:spcAft>
              <a:buClr>
                <a:srgbClr val="402000"/>
              </a:buClr>
              <a:buSzPts val="1700"/>
              <a:buFont typeface="Arial"/>
              <a:buChar char="•"/>
            </a:pPr>
            <a:r>
              <a:rPr lang="en-IE" sz="1700">
                <a:solidFill>
                  <a:schemeClr val="dk1"/>
                </a:solidFill>
              </a:rPr>
              <a:t>Break time: 10 minutes  &amp;  Lunch time: 30 minutes</a:t>
            </a:r>
            <a:endParaRPr/>
          </a:p>
          <a:p>
            <a:pPr marL="285750" lvl="0" indent="-177800" algn="l" rtl="0">
              <a:lnSpc>
                <a:spcPct val="100000"/>
              </a:lnSpc>
              <a:spcBef>
                <a:spcPts val="600"/>
              </a:spcBef>
              <a:spcAft>
                <a:spcPts val="0"/>
              </a:spcAft>
              <a:buClr>
                <a:srgbClr val="402000"/>
              </a:buClr>
              <a:buSzPts val="1700"/>
              <a:buFont typeface="Arial"/>
              <a:buNone/>
            </a:pPr>
            <a:endParaRPr sz="1700">
              <a:solidFill>
                <a:schemeClr val="dk1"/>
              </a:solidFill>
            </a:endParaRPr>
          </a:p>
          <a:p>
            <a:pPr marL="285750" lvl="0" indent="-285750" algn="ctr" rtl="0">
              <a:lnSpc>
                <a:spcPct val="100000"/>
              </a:lnSpc>
              <a:spcBef>
                <a:spcPts val="600"/>
              </a:spcBef>
              <a:spcAft>
                <a:spcPts val="0"/>
              </a:spcAft>
              <a:buClr>
                <a:srgbClr val="402000"/>
              </a:buClr>
              <a:buSzPts val="1700"/>
              <a:buFont typeface="Arial"/>
              <a:buChar char="•"/>
            </a:pPr>
            <a:r>
              <a:rPr lang="en-IE" sz="1700">
                <a:solidFill>
                  <a:schemeClr val="dk1"/>
                </a:solidFill>
              </a:rPr>
              <a:t>Not too much lunch, as it takes a long time to eat and children can get         overwhelmed.</a:t>
            </a:r>
            <a:endParaRPr/>
          </a:p>
          <a:p>
            <a:pPr marL="285750" lvl="0" indent="-177800" algn="ctr" rtl="0">
              <a:lnSpc>
                <a:spcPct val="100000"/>
              </a:lnSpc>
              <a:spcBef>
                <a:spcPts val="600"/>
              </a:spcBef>
              <a:spcAft>
                <a:spcPts val="0"/>
              </a:spcAft>
              <a:buClr>
                <a:srgbClr val="402000"/>
              </a:buClr>
              <a:buSzPts val="1700"/>
              <a:buFont typeface="Arial"/>
              <a:buNone/>
            </a:pPr>
            <a:endParaRPr sz="1700">
              <a:solidFill>
                <a:schemeClr val="dk1"/>
              </a:solidFill>
            </a:endParaRPr>
          </a:p>
          <a:p>
            <a:pPr marL="285750" lvl="0" indent="-285750" algn="l" rtl="0">
              <a:lnSpc>
                <a:spcPct val="100000"/>
              </a:lnSpc>
              <a:spcBef>
                <a:spcPts val="600"/>
              </a:spcBef>
              <a:spcAft>
                <a:spcPts val="0"/>
              </a:spcAft>
              <a:buClr>
                <a:srgbClr val="402000"/>
              </a:buClr>
              <a:buSzPts val="1700"/>
              <a:buFont typeface="Arial"/>
              <a:buChar char="•"/>
            </a:pPr>
            <a:r>
              <a:rPr lang="en-IE" sz="1700">
                <a:solidFill>
                  <a:schemeClr val="dk1"/>
                </a:solidFill>
              </a:rPr>
              <a:t>Practise giving your child their lunch in their lunchbox over the summer. This will help you to determine the amount they will have time to eat in school. It will also give them the opportunity to become more independent and familiar    with opening and closing their lunchboxes and drinks bottles.</a:t>
            </a:r>
            <a:endParaRPr sz="1700">
              <a:solidFill>
                <a:schemeClr val="dk1"/>
              </a:solidFill>
            </a:endParaRPr>
          </a:p>
          <a:p>
            <a:pPr marL="285750" lvl="0" indent="-171450" algn="l" rtl="0">
              <a:lnSpc>
                <a:spcPct val="100000"/>
              </a:lnSpc>
              <a:spcBef>
                <a:spcPts val="600"/>
              </a:spcBef>
              <a:spcAft>
                <a:spcPts val="0"/>
              </a:spcAft>
              <a:buClr>
                <a:srgbClr val="402000"/>
              </a:buClr>
              <a:buSzPts val="1800"/>
              <a:buFont typeface="Arial"/>
              <a:buNone/>
            </a:pPr>
            <a:endParaRPr sz="180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6"/>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Lunch continued….</a:t>
            </a:r>
            <a:endParaRPr/>
          </a:p>
        </p:txBody>
      </p:sp>
      <p:sp>
        <p:nvSpPr>
          <p:cNvPr id="135" name="Google Shape;135;p6"/>
          <p:cNvSpPr txBox="1">
            <a:spLocks noGrp="1"/>
          </p:cNvSpPr>
          <p:nvPr>
            <p:ph type="body" idx="1"/>
          </p:nvPr>
        </p:nvSpPr>
        <p:spPr>
          <a:xfrm>
            <a:off x="1979712" y="987574"/>
            <a:ext cx="6912768" cy="46064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2000"/>
              <a:buNone/>
            </a:pPr>
            <a:endParaRPr dirty="0"/>
          </a:p>
        </p:txBody>
      </p:sp>
      <p:sp>
        <p:nvSpPr>
          <p:cNvPr id="136" name="Google Shape;136;p6"/>
          <p:cNvSpPr txBox="1">
            <a:spLocks noGrp="1"/>
          </p:cNvSpPr>
          <p:nvPr>
            <p:ph type="body" idx="2"/>
          </p:nvPr>
        </p:nvSpPr>
        <p:spPr>
          <a:xfrm>
            <a:off x="1331640" y="1664245"/>
            <a:ext cx="7571184" cy="2995737"/>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rgbClr val="402000"/>
              </a:buClr>
              <a:buSzPts val="1800"/>
              <a:buFont typeface="Arial"/>
              <a:buChar char="•"/>
            </a:pPr>
            <a:r>
              <a:rPr lang="en-IE" sz="1800" dirty="0">
                <a:solidFill>
                  <a:schemeClr val="dk1"/>
                </a:solidFill>
              </a:rPr>
              <a:t>Healthy Lunches - We have a healthy eating policy in </a:t>
            </a:r>
            <a:r>
              <a:rPr lang="en-IE" sz="1800" dirty="0" err="1">
                <a:solidFill>
                  <a:schemeClr val="dk1"/>
                </a:solidFill>
              </a:rPr>
              <a:t>Geashill</a:t>
            </a:r>
            <a:r>
              <a:rPr lang="en-IE" sz="1800" dirty="0">
                <a:solidFill>
                  <a:schemeClr val="dk1"/>
                </a:solidFill>
              </a:rPr>
              <a:t> N.S. All children are encouraged to bring healthy lunches to school. One small treat is permitted on Fridays.</a:t>
            </a:r>
            <a:endParaRPr dirty="0"/>
          </a:p>
          <a:p>
            <a:pPr marL="285750" lvl="0" indent="-171450" algn="l" rtl="0">
              <a:lnSpc>
                <a:spcPct val="100000"/>
              </a:lnSpc>
              <a:spcBef>
                <a:spcPts val="600"/>
              </a:spcBef>
              <a:spcAft>
                <a:spcPts val="0"/>
              </a:spcAft>
              <a:buClr>
                <a:srgbClr val="402000"/>
              </a:buClr>
              <a:buSzPts val="1800"/>
              <a:buFont typeface="Arial"/>
              <a:buNone/>
            </a:pPr>
            <a:endParaRPr sz="1800" dirty="0">
              <a:solidFill>
                <a:schemeClr val="dk1"/>
              </a:solidFill>
            </a:endParaRPr>
          </a:p>
          <a:p>
            <a:pPr marL="285750" lvl="0" indent="-285750" algn="l" rtl="0">
              <a:lnSpc>
                <a:spcPct val="100000"/>
              </a:lnSpc>
              <a:spcBef>
                <a:spcPts val="600"/>
              </a:spcBef>
              <a:spcAft>
                <a:spcPts val="0"/>
              </a:spcAft>
              <a:buClr>
                <a:srgbClr val="402000"/>
              </a:buClr>
              <a:buSzPts val="1800"/>
              <a:buFont typeface="Arial"/>
              <a:buChar char="•"/>
            </a:pPr>
            <a:r>
              <a:rPr lang="en-IE" sz="1800" dirty="0">
                <a:solidFill>
                  <a:schemeClr val="dk1"/>
                </a:solidFill>
              </a:rPr>
              <a:t>If fruit/vegetables are brought for lunch, ensure they are prepared   in a way that your child can manage them independently.</a:t>
            </a:r>
            <a:endParaRPr dirty="0"/>
          </a:p>
          <a:p>
            <a:pPr marL="285750" lvl="0" indent="-171450" algn="l" rtl="0">
              <a:lnSpc>
                <a:spcPct val="100000"/>
              </a:lnSpc>
              <a:spcBef>
                <a:spcPts val="600"/>
              </a:spcBef>
              <a:spcAft>
                <a:spcPts val="0"/>
              </a:spcAft>
              <a:buClr>
                <a:srgbClr val="402000"/>
              </a:buClr>
              <a:buSzPts val="1800"/>
              <a:buFont typeface="Arial"/>
              <a:buNone/>
            </a:pPr>
            <a:endParaRPr sz="1800" dirty="0">
              <a:solidFill>
                <a:schemeClr val="dk1"/>
              </a:solidFill>
            </a:endParaRPr>
          </a:p>
          <a:p>
            <a:pPr marL="285750" lvl="0" indent="-285750" algn="l" rtl="0">
              <a:lnSpc>
                <a:spcPct val="100000"/>
              </a:lnSpc>
              <a:spcBef>
                <a:spcPts val="600"/>
              </a:spcBef>
              <a:spcAft>
                <a:spcPts val="0"/>
              </a:spcAft>
              <a:buClr>
                <a:srgbClr val="402000"/>
              </a:buClr>
              <a:buSzPts val="1800"/>
              <a:buFont typeface="Arial"/>
              <a:buChar char="•"/>
            </a:pPr>
            <a:r>
              <a:rPr lang="en-IE" sz="1800" dirty="0">
                <a:solidFill>
                  <a:schemeClr val="dk1"/>
                </a:solidFill>
              </a:rPr>
              <a:t>Bottles of water can be refilled in the classroom. </a:t>
            </a:r>
          </a:p>
          <a:p>
            <a:pPr marL="285750" lvl="0" indent="-285750" algn="l" rtl="0">
              <a:lnSpc>
                <a:spcPct val="100000"/>
              </a:lnSpc>
              <a:spcBef>
                <a:spcPts val="600"/>
              </a:spcBef>
              <a:spcAft>
                <a:spcPts val="0"/>
              </a:spcAft>
              <a:buClr>
                <a:srgbClr val="402000"/>
              </a:buClr>
              <a:buSzPts val="1800"/>
              <a:buFont typeface="Arial"/>
              <a:buChar char="•"/>
            </a:pPr>
            <a:endParaRPr lang="en-IE" sz="1800" dirty="0">
              <a:solidFill>
                <a:schemeClr val="dk1"/>
              </a:solidFill>
            </a:endParaRPr>
          </a:p>
          <a:p>
            <a:pPr marL="285750" lvl="0" indent="-285750" algn="l" rtl="0">
              <a:lnSpc>
                <a:spcPct val="100000"/>
              </a:lnSpc>
              <a:spcBef>
                <a:spcPts val="600"/>
              </a:spcBef>
              <a:spcAft>
                <a:spcPts val="0"/>
              </a:spcAft>
              <a:buClr>
                <a:srgbClr val="402000"/>
              </a:buClr>
              <a:buSzPts val="1800"/>
              <a:buFont typeface="Arial"/>
              <a:buChar char="•"/>
            </a:pPr>
            <a:r>
              <a:rPr lang="en-IE" sz="1800" dirty="0">
                <a:solidFill>
                  <a:schemeClr val="dk1"/>
                </a:solidFill>
              </a:rPr>
              <a:t>Free hot meals will soon start in our school, possibly in this school year.</a:t>
            </a:r>
            <a:endParaRPr dirty="0"/>
          </a:p>
          <a:p>
            <a:pPr marL="0" lvl="0" indent="0" algn="l" rtl="0">
              <a:lnSpc>
                <a:spcPct val="100000"/>
              </a:lnSpc>
              <a:spcBef>
                <a:spcPts val="280"/>
              </a:spcBef>
              <a:spcAft>
                <a:spcPts val="0"/>
              </a:spcAft>
              <a:buClr>
                <a:srgbClr val="3F3F3F"/>
              </a:buClr>
              <a:buSzPts val="14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7"/>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Curricular Work</a:t>
            </a:r>
            <a:endParaRPr/>
          </a:p>
        </p:txBody>
      </p:sp>
      <p:sp>
        <p:nvSpPr>
          <p:cNvPr id="143" name="Google Shape;143;p7"/>
          <p:cNvSpPr txBox="1">
            <a:spLocks noGrp="1"/>
          </p:cNvSpPr>
          <p:nvPr>
            <p:ph type="body" idx="2"/>
          </p:nvPr>
        </p:nvSpPr>
        <p:spPr>
          <a:xfrm>
            <a:off x="0" y="1275606"/>
            <a:ext cx="9144000" cy="3960440"/>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chemeClr val="dk1"/>
              </a:buClr>
              <a:buSzPts val="1800"/>
              <a:buFont typeface="Arial"/>
              <a:buChar char="•"/>
            </a:pPr>
            <a:r>
              <a:rPr lang="en-IE" sz="1800">
                <a:solidFill>
                  <a:schemeClr val="dk1"/>
                </a:solidFill>
              </a:rPr>
              <a:t>English Reading, Writing &amp; Oral Language. (Jolly Phonics &amp; Starlight Programme)</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Gaeilge (Bua na Cainte)</a:t>
            </a:r>
            <a:endParaRPr sz="1800">
              <a:solidFill>
                <a:schemeClr val="dk1"/>
              </a:solidFill>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Maths (Busy At Maths)</a:t>
            </a:r>
            <a:endParaRPr sz="1800">
              <a:solidFill>
                <a:schemeClr val="dk1"/>
              </a:solidFill>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Social Environmental &amp; Scientific Education (S.E.S.E)</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Art</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Music</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Drama</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P.E. </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Social, Personal &amp; Health Education (S.P.H.E)</a:t>
            </a:r>
            <a:endParaRPr/>
          </a:p>
          <a:p>
            <a:pPr marL="285750" lvl="0" indent="-285750" algn="l" rtl="0">
              <a:lnSpc>
                <a:spcPct val="100000"/>
              </a:lnSpc>
              <a:spcBef>
                <a:spcPts val="360"/>
              </a:spcBef>
              <a:spcAft>
                <a:spcPts val="0"/>
              </a:spcAft>
              <a:buClr>
                <a:schemeClr val="dk1"/>
              </a:buClr>
              <a:buSzPts val="1800"/>
              <a:buFont typeface="Arial"/>
              <a:buChar char="•"/>
            </a:pPr>
            <a:r>
              <a:rPr lang="en-IE" sz="1800">
                <a:solidFill>
                  <a:schemeClr val="dk1"/>
                </a:solidFill>
              </a:rPr>
              <a:t>Religion (Grow In Love).</a:t>
            </a:r>
            <a:endParaRPr sz="1800">
              <a:solidFill>
                <a:schemeClr val="dk1"/>
              </a:solidFill>
            </a:endParaRPr>
          </a:p>
          <a:p>
            <a:pPr marL="0" lvl="0" indent="0" algn="l" rtl="0">
              <a:lnSpc>
                <a:spcPct val="100000"/>
              </a:lnSpc>
              <a:spcBef>
                <a:spcPts val="280"/>
              </a:spcBef>
              <a:spcAft>
                <a:spcPts val="0"/>
              </a:spcAft>
              <a:buClr>
                <a:srgbClr val="3F3F3F"/>
              </a:buClr>
              <a:buSzPts val="14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8"/>
          <p:cNvSpPr txBox="1">
            <a:spLocks noGrp="1"/>
          </p:cNvSpPr>
          <p:nvPr>
            <p:ph type="title"/>
          </p:nvPr>
        </p:nvSpPr>
        <p:spPr>
          <a:xfrm>
            <a:off x="1619672" y="0"/>
            <a:ext cx="7524328"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3F3F3F"/>
              </a:buClr>
              <a:buSzPts val="3600"/>
              <a:buFont typeface="Arial"/>
              <a:buNone/>
            </a:pPr>
            <a:r>
              <a:rPr lang="en-IE"/>
              <a:t>Aistear</a:t>
            </a:r>
            <a:endParaRPr/>
          </a:p>
        </p:txBody>
      </p:sp>
      <p:sp>
        <p:nvSpPr>
          <p:cNvPr id="150" name="Google Shape;150;p8"/>
          <p:cNvSpPr txBox="1">
            <a:spLocks noGrp="1"/>
          </p:cNvSpPr>
          <p:nvPr>
            <p:ph type="body" idx="2"/>
          </p:nvPr>
        </p:nvSpPr>
        <p:spPr>
          <a:xfrm>
            <a:off x="1331640" y="771550"/>
            <a:ext cx="7704856" cy="4248472"/>
          </a:xfrm>
          <a:prstGeom prst="rect">
            <a:avLst/>
          </a:prstGeom>
          <a:noFill/>
          <a:ln>
            <a:noFill/>
          </a:ln>
        </p:spPr>
        <p:txBody>
          <a:bodyPr spcFirstLastPara="1" wrap="square" lIns="396000" tIns="45700" rIns="91425" bIns="45700" anchor="t" anchorCtr="0">
            <a:noAutofit/>
          </a:bodyPr>
          <a:lstStyle/>
          <a:p>
            <a:pPr marL="0" lvl="0" indent="0" algn="l" rtl="0">
              <a:lnSpc>
                <a:spcPct val="120000"/>
              </a:lnSpc>
              <a:spcBef>
                <a:spcPts val="0"/>
              </a:spcBef>
              <a:spcAft>
                <a:spcPts val="0"/>
              </a:spcAft>
              <a:buClr>
                <a:schemeClr val="dk1"/>
              </a:buClr>
              <a:buSzPts val="1400"/>
              <a:buNone/>
            </a:pPr>
            <a:r>
              <a:rPr lang="en-IE">
                <a:solidFill>
                  <a:schemeClr val="dk1"/>
                </a:solidFill>
              </a:rPr>
              <a:t>Aistear is a curriculum framework for children from birth to 6 years old. Aistear is the Irish   word for a journey.</a:t>
            </a:r>
            <a:endParaRPr/>
          </a:p>
          <a:p>
            <a:pPr marL="0" lvl="0" indent="0" algn="l" rtl="0">
              <a:lnSpc>
                <a:spcPct val="120000"/>
              </a:lnSpc>
              <a:spcBef>
                <a:spcPts val="1200"/>
              </a:spcBef>
              <a:spcAft>
                <a:spcPts val="0"/>
              </a:spcAft>
              <a:buClr>
                <a:schemeClr val="dk1"/>
              </a:buClr>
              <a:buSzPts val="1400"/>
              <a:buNone/>
            </a:pPr>
            <a:r>
              <a:rPr lang="en-IE">
                <a:solidFill>
                  <a:schemeClr val="dk1"/>
                </a:solidFill>
              </a:rPr>
              <a:t>It is not a separate subject but a way of teaching every subject. It places an important         emphasis on learning through play.</a:t>
            </a:r>
            <a:endParaRPr/>
          </a:p>
          <a:p>
            <a:pPr marL="0" lvl="0" indent="0" algn="l" rtl="0">
              <a:lnSpc>
                <a:spcPct val="120000"/>
              </a:lnSpc>
              <a:spcBef>
                <a:spcPts val="1200"/>
              </a:spcBef>
              <a:spcAft>
                <a:spcPts val="0"/>
              </a:spcAft>
              <a:buClr>
                <a:schemeClr val="dk1"/>
              </a:buClr>
              <a:buSzPts val="1400"/>
              <a:buNone/>
            </a:pPr>
            <a:r>
              <a:rPr lang="en-IE">
                <a:solidFill>
                  <a:schemeClr val="dk1"/>
                </a:solidFill>
              </a:rPr>
              <a:t>This play is structured play, designed carefully by the teacher. It consists of various stations such as role play, small world play, messy play, construction, junk art etc.</a:t>
            </a:r>
            <a:endParaRPr/>
          </a:p>
          <a:p>
            <a:pPr marL="0" lvl="0" indent="0" algn="l" rtl="0">
              <a:lnSpc>
                <a:spcPct val="120000"/>
              </a:lnSpc>
              <a:spcBef>
                <a:spcPts val="1200"/>
              </a:spcBef>
              <a:spcAft>
                <a:spcPts val="0"/>
              </a:spcAft>
              <a:buClr>
                <a:schemeClr val="dk1"/>
              </a:buClr>
              <a:buSzPts val="1400"/>
              <a:buNone/>
            </a:pPr>
            <a:r>
              <a:rPr lang="en-IE">
                <a:solidFill>
                  <a:schemeClr val="dk1"/>
                </a:solidFill>
              </a:rPr>
              <a:t>New vocabulary will be taught before beginning each new theme. The children are              encouraged to use this language in context during Aistear time.</a:t>
            </a:r>
            <a:endParaRPr/>
          </a:p>
          <a:p>
            <a:pPr marL="0" lvl="0" indent="0" algn="l" rtl="0">
              <a:lnSpc>
                <a:spcPct val="120000"/>
              </a:lnSpc>
              <a:spcBef>
                <a:spcPts val="1200"/>
              </a:spcBef>
              <a:spcAft>
                <a:spcPts val="0"/>
              </a:spcAft>
              <a:buClr>
                <a:schemeClr val="dk1"/>
              </a:buClr>
              <a:buSzPts val="1400"/>
              <a:buNone/>
            </a:pPr>
            <a:r>
              <a:rPr lang="en-IE">
                <a:solidFill>
                  <a:schemeClr val="dk1"/>
                </a:solidFill>
              </a:rPr>
              <a:t>A new theme will be explored every few weeks: travel, the supermarket, the restaurant etc.</a:t>
            </a:r>
            <a:endParaRPr/>
          </a:p>
          <a:p>
            <a:pPr marL="0" lvl="0" indent="0" algn="l" rtl="0">
              <a:lnSpc>
                <a:spcPct val="120000"/>
              </a:lnSpc>
              <a:spcBef>
                <a:spcPts val="1200"/>
              </a:spcBef>
              <a:spcAft>
                <a:spcPts val="0"/>
              </a:spcAft>
              <a:buClr>
                <a:schemeClr val="dk1"/>
              </a:buClr>
              <a:buSzPts val="1400"/>
              <a:buNone/>
            </a:pPr>
            <a:r>
              <a:rPr lang="en-IE">
                <a:solidFill>
                  <a:schemeClr val="dk1"/>
                </a:solidFill>
              </a:rPr>
              <a:t>It strives to make children’s learning relevant to their own lives and experiences.</a:t>
            </a:r>
            <a:endParaRPr/>
          </a:p>
          <a:p>
            <a:pPr marL="0" lvl="0" indent="0" algn="l" rtl="0">
              <a:lnSpc>
                <a:spcPct val="120000"/>
              </a:lnSpc>
              <a:spcBef>
                <a:spcPts val="1200"/>
              </a:spcBef>
              <a:spcAft>
                <a:spcPts val="0"/>
              </a:spcAft>
              <a:buClr>
                <a:schemeClr val="dk1"/>
              </a:buClr>
              <a:buSzPts val="1400"/>
              <a:buNone/>
            </a:pPr>
            <a:r>
              <a:rPr lang="en-IE">
                <a:solidFill>
                  <a:schemeClr val="dk1"/>
                </a:solidFill>
              </a:rPr>
              <a:t>The adult guides the children in their learning. You, as a parent, also play a hugely                important role in this.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9"/>
          <p:cNvSpPr txBox="1">
            <a:spLocks noGrp="1"/>
          </p:cNvSpPr>
          <p:nvPr>
            <p:ph type="title"/>
          </p:nvPr>
        </p:nvSpPr>
        <p:spPr>
          <a:xfrm>
            <a:off x="0" y="0"/>
            <a:ext cx="9144000" cy="88446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3600"/>
              <a:buFont typeface="Arial"/>
              <a:buNone/>
            </a:pPr>
            <a:r>
              <a:rPr lang="en-IE"/>
              <a:t>Phonics</a:t>
            </a:r>
            <a:endParaRPr/>
          </a:p>
        </p:txBody>
      </p:sp>
      <p:sp>
        <p:nvSpPr>
          <p:cNvPr id="157" name="Google Shape;157;p9"/>
          <p:cNvSpPr txBox="1">
            <a:spLocks noGrp="1"/>
          </p:cNvSpPr>
          <p:nvPr>
            <p:ph type="body" idx="2"/>
          </p:nvPr>
        </p:nvSpPr>
        <p:spPr>
          <a:xfrm>
            <a:off x="-180528" y="1131590"/>
            <a:ext cx="9324528" cy="3672408"/>
          </a:xfrm>
          <a:prstGeom prst="rect">
            <a:avLst/>
          </a:prstGeom>
          <a:noFill/>
          <a:ln>
            <a:noFill/>
          </a:ln>
        </p:spPr>
        <p:txBody>
          <a:bodyPr spcFirstLastPara="1" wrap="square" lIns="396000" tIns="45700" rIns="91425" bIns="45700" anchor="t" anchorCtr="0">
            <a:noAutofit/>
          </a:bodyPr>
          <a:lstStyle/>
          <a:p>
            <a:pPr marL="285750" lvl="0" indent="-285750" algn="l" rtl="0">
              <a:lnSpc>
                <a:spcPct val="100000"/>
              </a:lnSpc>
              <a:spcBef>
                <a:spcPts val="0"/>
              </a:spcBef>
              <a:spcAft>
                <a:spcPts val="0"/>
              </a:spcAft>
              <a:buClr>
                <a:schemeClr val="dk1"/>
              </a:buClr>
              <a:buSzPts val="1800"/>
              <a:buFont typeface="Arial"/>
              <a:buChar char="•"/>
            </a:pPr>
            <a:r>
              <a:rPr lang="en-IE" sz="1800">
                <a:solidFill>
                  <a:schemeClr val="dk1"/>
                </a:solidFill>
              </a:rPr>
              <a:t>Children are now taught to read using phonics.</a:t>
            </a:r>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The children are taught 42 letter sounds. Each sound has a story, song and action to accompany it.</a:t>
            </a:r>
            <a:endParaRPr sz="1800">
              <a:solidFill>
                <a:schemeClr val="dk1"/>
              </a:solidFill>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Letter names become more of a focus at a later time.</a:t>
            </a:r>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Reading is taught using a ‘blending’ technique, where children are taught to ‘blend’  sounds together. For example, c-a-t, b-a-g.</a:t>
            </a:r>
            <a:endParaRPr/>
          </a:p>
          <a:p>
            <a:pPr marL="285750" lvl="0" indent="-285750" algn="l" rtl="0">
              <a:lnSpc>
                <a:spcPct val="100000"/>
              </a:lnSpc>
              <a:spcBef>
                <a:spcPts val="1200"/>
              </a:spcBef>
              <a:spcAft>
                <a:spcPts val="0"/>
              </a:spcAft>
              <a:buClr>
                <a:schemeClr val="dk1"/>
              </a:buClr>
              <a:buSzPts val="1800"/>
              <a:buFont typeface="Arial"/>
              <a:buChar char="•"/>
            </a:pPr>
            <a:r>
              <a:rPr lang="en-IE" sz="1800">
                <a:solidFill>
                  <a:schemeClr val="dk1"/>
                </a:solidFill>
              </a:rPr>
              <a:t>Words that cannot be sounded out (also known as ‘tricky words’, such as ‘the’, ‘our’, ‘he’ and ‘she’), are given to the children to learn by sight. It is important to practise    tricky words with your child each night.</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1198</Words>
  <Application>Microsoft Office PowerPoint</Application>
  <PresentationFormat>On-screen Show (16:9)</PresentationFormat>
  <Paragraphs>121</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Malgun Gothic</vt:lpstr>
      <vt:lpstr>Arial</vt:lpstr>
      <vt:lpstr>Calibri</vt:lpstr>
      <vt:lpstr>Comic Sans MS</vt:lpstr>
      <vt:lpstr>Noto Sans Symbols</vt:lpstr>
      <vt:lpstr>Office Theme</vt:lpstr>
      <vt:lpstr>Custom Design</vt:lpstr>
      <vt:lpstr>PowerPoint Presentation</vt:lpstr>
      <vt:lpstr>Welcome!</vt:lpstr>
      <vt:lpstr>Preparation for School</vt:lpstr>
      <vt:lpstr>School Uniform</vt:lpstr>
      <vt:lpstr>Lunch</vt:lpstr>
      <vt:lpstr>Lunch continued….</vt:lpstr>
      <vt:lpstr>Curricular Work</vt:lpstr>
      <vt:lpstr>Aistear</vt:lpstr>
      <vt:lpstr>Phonics</vt:lpstr>
      <vt:lpstr>Homework</vt:lpstr>
      <vt:lpstr>Settling In</vt:lpstr>
      <vt:lpstr>ClassDojo</vt:lpstr>
      <vt:lpstr>Assessment</vt:lpstr>
      <vt:lpstr>Dates for your Diary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Mícheál Hyland</cp:lastModifiedBy>
  <cp:revision>1</cp:revision>
  <dcterms:created xsi:type="dcterms:W3CDTF">2014-04-01T16:27:38Z</dcterms:created>
  <dcterms:modified xsi:type="dcterms:W3CDTF">2024-05-16T09:10:11Z</dcterms:modified>
</cp:coreProperties>
</file>