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16"/>
  </p:notesMasterIdLst>
  <p:handoutMasterIdLst>
    <p:handoutMasterId r:id="rId17"/>
  </p:handoutMasterIdLst>
  <p:sldIdLst>
    <p:sldId id="256" r:id="rId3"/>
    <p:sldId id="257" r:id="rId4"/>
    <p:sldId id="259" r:id="rId5"/>
    <p:sldId id="262" r:id="rId6"/>
    <p:sldId id="260" r:id="rId7"/>
    <p:sldId id="263" r:id="rId8"/>
    <p:sldId id="261" r:id="rId9"/>
    <p:sldId id="265" r:id="rId10"/>
    <p:sldId id="264" r:id="rId11"/>
    <p:sldId id="266" r:id="rId12"/>
    <p:sldId id="267" r:id="rId13"/>
    <p:sldId id="268" r:id="rId14"/>
    <p:sldId id="269" r:id="rId15"/>
  </p:sldIdLst>
  <p:sldSz cx="9144000" cy="5143500" type="screen16x9"/>
  <p:notesSz cx="6808788" cy="9940925"/>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2" d="100"/>
          <a:sy n="122" d="100"/>
        </p:scale>
        <p:origin x="64" y="33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8773"/>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sz="quarter" idx="1"/>
          </p:nvPr>
        </p:nvSpPr>
        <p:spPr>
          <a:xfrm>
            <a:off x="3856737" y="0"/>
            <a:ext cx="2950475" cy="498773"/>
          </a:xfrm>
          <a:prstGeom prst="rect">
            <a:avLst/>
          </a:prstGeom>
        </p:spPr>
        <p:txBody>
          <a:bodyPr vert="horz" lIns="91440" tIns="45720" rIns="91440" bIns="45720" rtlCol="0"/>
          <a:lstStyle>
            <a:lvl1pPr algn="r">
              <a:defRPr sz="1200"/>
            </a:lvl1pPr>
          </a:lstStyle>
          <a:p>
            <a:fld id="{9FCE34CC-0145-44CD-9616-2980F9052D85}" type="datetimeFigureOut">
              <a:rPr lang="en-IE" smtClean="0"/>
              <a:t>28/05/2019</a:t>
            </a:fld>
            <a:endParaRPr lang="en-IE"/>
          </a:p>
        </p:txBody>
      </p:sp>
      <p:sp>
        <p:nvSpPr>
          <p:cNvPr id="4" name="Footer Placeholder 3"/>
          <p:cNvSpPr>
            <a:spLocks noGrp="1"/>
          </p:cNvSpPr>
          <p:nvPr>
            <p:ph type="ftr" sz="quarter" idx="2"/>
          </p:nvPr>
        </p:nvSpPr>
        <p:spPr>
          <a:xfrm>
            <a:off x="0" y="9442154"/>
            <a:ext cx="2950475" cy="498772"/>
          </a:xfrm>
          <a:prstGeom prst="rect">
            <a:avLst/>
          </a:prstGeom>
        </p:spPr>
        <p:txBody>
          <a:bodyPr vert="horz" lIns="91440" tIns="45720" rIns="91440" bIns="45720" rtlCol="0" anchor="b"/>
          <a:lstStyle>
            <a:lvl1pPr algn="l">
              <a:defRPr sz="1200"/>
            </a:lvl1pPr>
          </a:lstStyle>
          <a:p>
            <a:endParaRPr lang="en-IE"/>
          </a:p>
        </p:txBody>
      </p:sp>
      <p:sp>
        <p:nvSpPr>
          <p:cNvPr id="5" name="Slide Number Placeholder 4"/>
          <p:cNvSpPr>
            <a:spLocks noGrp="1"/>
          </p:cNvSpPr>
          <p:nvPr>
            <p:ph type="sldNum" sz="quarter" idx="3"/>
          </p:nvPr>
        </p:nvSpPr>
        <p:spPr>
          <a:xfrm>
            <a:off x="3856737" y="9442154"/>
            <a:ext cx="2950475" cy="498772"/>
          </a:xfrm>
          <a:prstGeom prst="rect">
            <a:avLst/>
          </a:prstGeom>
        </p:spPr>
        <p:txBody>
          <a:bodyPr vert="horz" lIns="91440" tIns="45720" rIns="91440" bIns="45720" rtlCol="0" anchor="b"/>
          <a:lstStyle>
            <a:lvl1pPr algn="r">
              <a:defRPr sz="1200"/>
            </a:lvl1pPr>
          </a:lstStyle>
          <a:p>
            <a:fld id="{A8C9455F-F364-409F-A9F7-6825A7902AE8}" type="slidenum">
              <a:rPr lang="en-IE" smtClean="0"/>
              <a:t>‹#›</a:t>
            </a:fld>
            <a:endParaRPr lang="en-IE"/>
          </a:p>
        </p:txBody>
      </p:sp>
    </p:spTree>
    <p:extLst>
      <p:ext uri="{BB962C8B-B14F-4D97-AF65-F5344CB8AC3E}">
        <p14:creationId xmlns:p14="http://schemas.microsoft.com/office/powerpoint/2010/main" val="36117490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8773"/>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56737" y="0"/>
            <a:ext cx="2950475" cy="498773"/>
          </a:xfrm>
          <a:prstGeom prst="rect">
            <a:avLst/>
          </a:prstGeom>
        </p:spPr>
        <p:txBody>
          <a:bodyPr vert="horz" lIns="91440" tIns="45720" rIns="91440" bIns="45720" rtlCol="0"/>
          <a:lstStyle>
            <a:lvl1pPr algn="r">
              <a:defRPr sz="1200"/>
            </a:lvl1pPr>
          </a:lstStyle>
          <a:p>
            <a:fld id="{40F00BD3-F2E6-4537-A6F9-7A684B3951FF}" type="datetimeFigureOut">
              <a:rPr lang="en-IE" smtClean="0"/>
              <a:t>28/05/2019</a:t>
            </a:fld>
            <a:endParaRPr lang="en-IE"/>
          </a:p>
        </p:txBody>
      </p:sp>
      <p:sp>
        <p:nvSpPr>
          <p:cNvPr id="4" name="Slide Image Placeholder 3"/>
          <p:cNvSpPr>
            <a:spLocks noGrp="1" noRot="1" noChangeAspect="1"/>
          </p:cNvSpPr>
          <p:nvPr>
            <p:ph type="sldImg" idx="2"/>
          </p:nvPr>
        </p:nvSpPr>
        <p:spPr>
          <a:xfrm>
            <a:off x="423863" y="1243013"/>
            <a:ext cx="5961062" cy="3354387"/>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0879" y="4784070"/>
            <a:ext cx="5447030" cy="391423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9442154"/>
            <a:ext cx="2950475" cy="498772"/>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56737" y="9442154"/>
            <a:ext cx="2950475" cy="498772"/>
          </a:xfrm>
          <a:prstGeom prst="rect">
            <a:avLst/>
          </a:prstGeom>
        </p:spPr>
        <p:txBody>
          <a:bodyPr vert="horz" lIns="91440" tIns="45720" rIns="91440" bIns="45720" rtlCol="0" anchor="b"/>
          <a:lstStyle>
            <a:lvl1pPr algn="r">
              <a:defRPr sz="1200"/>
            </a:lvl1pPr>
          </a:lstStyle>
          <a:p>
            <a:fld id="{E5F8E6B8-8E1F-4212-ACA7-0A7679B7B0ED}" type="slidenum">
              <a:rPr lang="en-IE" smtClean="0"/>
              <a:t>‹#›</a:t>
            </a:fld>
            <a:endParaRPr lang="en-IE"/>
          </a:p>
        </p:txBody>
      </p:sp>
    </p:spTree>
    <p:extLst>
      <p:ext uri="{BB962C8B-B14F-4D97-AF65-F5344CB8AC3E}">
        <p14:creationId xmlns:p14="http://schemas.microsoft.com/office/powerpoint/2010/main" val="35030579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E5F8E6B8-8E1F-4212-ACA7-0A7679B7B0ED}" type="slidenum">
              <a:rPr lang="en-IE" smtClean="0"/>
              <a:t>1</a:t>
            </a:fld>
            <a:endParaRPr lang="en-IE"/>
          </a:p>
        </p:txBody>
      </p:sp>
    </p:spTree>
    <p:extLst>
      <p:ext uri="{BB962C8B-B14F-4D97-AF65-F5344CB8AC3E}">
        <p14:creationId xmlns:p14="http://schemas.microsoft.com/office/powerpoint/2010/main" val="31834475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E5F8E6B8-8E1F-4212-ACA7-0A7679B7B0ED}" type="slidenum">
              <a:rPr lang="en-IE" smtClean="0"/>
              <a:t>10</a:t>
            </a:fld>
            <a:endParaRPr lang="en-IE"/>
          </a:p>
        </p:txBody>
      </p:sp>
    </p:spTree>
    <p:extLst>
      <p:ext uri="{BB962C8B-B14F-4D97-AF65-F5344CB8AC3E}">
        <p14:creationId xmlns:p14="http://schemas.microsoft.com/office/powerpoint/2010/main" val="18322930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E5F8E6B8-8E1F-4212-ACA7-0A7679B7B0ED}" type="slidenum">
              <a:rPr lang="en-IE" smtClean="0"/>
              <a:t>11</a:t>
            </a:fld>
            <a:endParaRPr lang="en-IE"/>
          </a:p>
        </p:txBody>
      </p:sp>
    </p:spTree>
    <p:extLst>
      <p:ext uri="{BB962C8B-B14F-4D97-AF65-F5344CB8AC3E}">
        <p14:creationId xmlns:p14="http://schemas.microsoft.com/office/powerpoint/2010/main" val="2367331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E5F8E6B8-8E1F-4212-ACA7-0A7679B7B0ED}" type="slidenum">
              <a:rPr lang="en-IE" smtClean="0"/>
              <a:t>12</a:t>
            </a:fld>
            <a:endParaRPr lang="en-IE"/>
          </a:p>
        </p:txBody>
      </p:sp>
    </p:spTree>
    <p:extLst>
      <p:ext uri="{BB962C8B-B14F-4D97-AF65-F5344CB8AC3E}">
        <p14:creationId xmlns:p14="http://schemas.microsoft.com/office/powerpoint/2010/main" val="33257846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E5F8E6B8-8E1F-4212-ACA7-0A7679B7B0ED}" type="slidenum">
              <a:rPr lang="en-IE" smtClean="0"/>
              <a:t>13</a:t>
            </a:fld>
            <a:endParaRPr lang="en-IE"/>
          </a:p>
        </p:txBody>
      </p:sp>
    </p:spTree>
    <p:extLst>
      <p:ext uri="{BB962C8B-B14F-4D97-AF65-F5344CB8AC3E}">
        <p14:creationId xmlns:p14="http://schemas.microsoft.com/office/powerpoint/2010/main" val="30977435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E5F8E6B8-8E1F-4212-ACA7-0A7679B7B0ED}" type="slidenum">
              <a:rPr lang="en-IE" smtClean="0"/>
              <a:t>2</a:t>
            </a:fld>
            <a:endParaRPr lang="en-IE"/>
          </a:p>
        </p:txBody>
      </p:sp>
    </p:spTree>
    <p:extLst>
      <p:ext uri="{BB962C8B-B14F-4D97-AF65-F5344CB8AC3E}">
        <p14:creationId xmlns:p14="http://schemas.microsoft.com/office/powerpoint/2010/main" val="3131428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E5F8E6B8-8E1F-4212-ACA7-0A7679B7B0ED}" type="slidenum">
              <a:rPr lang="en-IE" smtClean="0"/>
              <a:t>3</a:t>
            </a:fld>
            <a:endParaRPr lang="en-IE"/>
          </a:p>
        </p:txBody>
      </p:sp>
    </p:spTree>
    <p:extLst>
      <p:ext uri="{BB962C8B-B14F-4D97-AF65-F5344CB8AC3E}">
        <p14:creationId xmlns:p14="http://schemas.microsoft.com/office/powerpoint/2010/main" val="18244809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E5F8E6B8-8E1F-4212-ACA7-0A7679B7B0ED}" type="slidenum">
              <a:rPr lang="en-IE" smtClean="0"/>
              <a:t>4</a:t>
            </a:fld>
            <a:endParaRPr lang="en-IE"/>
          </a:p>
        </p:txBody>
      </p:sp>
    </p:spTree>
    <p:extLst>
      <p:ext uri="{BB962C8B-B14F-4D97-AF65-F5344CB8AC3E}">
        <p14:creationId xmlns:p14="http://schemas.microsoft.com/office/powerpoint/2010/main" val="26735627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E5F8E6B8-8E1F-4212-ACA7-0A7679B7B0ED}" type="slidenum">
              <a:rPr lang="en-IE" smtClean="0"/>
              <a:t>5</a:t>
            </a:fld>
            <a:endParaRPr lang="en-IE"/>
          </a:p>
        </p:txBody>
      </p:sp>
    </p:spTree>
    <p:extLst>
      <p:ext uri="{BB962C8B-B14F-4D97-AF65-F5344CB8AC3E}">
        <p14:creationId xmlns:p14="http://schemas.microsoft.com/office/powerpoint/2010/main" val="2164166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E5F8E6B8-8E1F-4212-ACA7-0A7679B7B0ED}" type="slidenum">
              <a:rPr lang="en-IE" smtClean="0"/>
              <a:t>6</a:t>
            </a:fld>
            <a:endParaRPr lang="en-IE"/>
          </a:p>
        </p:txBody>
      </p:sp>
    </p:spTree>
    <p:extLst>
      <p:ext uri="{BB962C8B-B14F-4D97-AF65-F5344CB8AC3E}">
        <p14:creationId xmlns:p14="http://schemas.microsoft.com/office/powerpoint/2010/main" val="38684401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E5F8E6B8-8E1F-4212-ACA7-0A7679B7B0ED}" type="slidenum">
              <a:rPr lang="en-IE" smtClean="0"/>
              <a:t>7</a:t>
            </a:fld>
            <a:endParaRPr lang="en-IE"/>
          </a:p>
        </p:txBody>
      </p:sp>
    </p:spTree>
    <p:extLst>
      <p:ext uri="{BB962C8B-B14F-4D97-AF65-F5344CB8AC3E}">
        <p14:creationId xmlns:p14="http://schemas.microsoft.com/office/powerpoint/2010/main" val="13264971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E5F8E6B8-8E1F-4212-ACA7-0A7679B7B0ED}" type="slidenum">
              <a:rPr lang="en-IE" smtClean="0"/>
              <a:t>8</a:t>
            </a:fld>
            <a:endParaRPr lang="en-IE"/>
          </a:p>
        </p:txBody>
      </p:sp>
    </p:spTree>
    <p:extLst>
      <p:ext uri="{BB962C8B-B14F-4D97-AF65-F5344CB8AC3E}">
        <p14:creationId xmlns:p14="http://schemas.microsoft.com/office/powerpoint/2010/main" val="1932503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E5F8E6B8-8E1F-4212-ACA7-0A7679B7B0ED}" type="slidenum">
              <a:rPr lang="en-IE" smtClean="0"/>
              <a:t>9</a:t>
            </a:fld>
            <a:endParaRPr lang="en-IE"/>
          </a:p>
        </p:txBody>
      </p:sp>
    </p:spTree>
    <p:extLst>
      <p:ext uri="{BB962C8B-B14F-4D97-AF65-F5344CB8AC3E}">
        <p14:creationId xmlns:p14="http://schemas.microsoft.com/office/powerpoint/2010/main" val="35733824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976851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937D59-5EDB-4C39-B697-625748F703B6}" type="datetimeFigureOut">
              <a:rPr lang="en-US" smtClean="0"/>
              <a:t>5/28/2019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31DC1F-5561-484E-AB46-68C682854F61}" type="slidenum">
              <a:rPr lang="en-US" smtClean="0"/>
              <a:t>‹#›</a:t>
            </a:fld>
            <a:endParaRPr lang="en-US"/>
          </a:p>
        </p:txBody>
      </p:sp>
    </p:spTree>
    <p:extLst>
      <p:ext uri="{BB962C8B-B14F-4D97-AF65-F5344CB8AC3E}">
        <p14:creationId xmlns:p14="http://schemas.microsoft.com/office/powerpoint/2010/main" val="240353540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937D59-5EDB-4C39-B697-625748F703B6}" type="datetimeFigureOut">
              <a:rPr lang="en-US" smtClean="0"/>
              <a:t>5/28/2019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31DC1F-5561-484E-AB46-68C682854F61}" type="slidenum">
              <a:rPr lang="en-US" smtClean="0"/>
              <a:t>‹#›</a:t>
            </a:fld>
            <a:endParaRPr lang="en-US"/>
          </a:p>
        </p:txBody>
      </p:sp>
    </p:spTree>
    <p:extLst>
      <p:ext uri="{BB962C8B-B14F-4D97-AF65-F5344CB8AC3E}">
        <p14:creationId xmlns:p14="http://schemas.microsoft.com/office/powerpoint/2010/main" val="50182494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937D59-5EDB-4C39-B697-625748F703B6}" type="datetimeFigureOut">
              <a:rPr lang="en-US" smtClean="0"/>
              <a:t>5/28/2019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31DC1F-5561-484E-AB46-68C682854F61}" type="slidenum">
              <a:rPr lang="en-US" smtClean="0"/>
              <a:t>‹#›</a:t>
            </a:fld>
            <a:endParaRPr lang="en-US"/>
          </a:p>
        </p:txBody>
      </p:sp>
    </p:spTree>
    <p:extLst>
      <p:ext uri="{BB962C8B-B14F-4D97-AF65-F5344CB8AC3E}">
        <p14:creationId xmlns:p14="http://schemas.microsoft.com/office/powerpoint/2010/main" val="72244091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37D59-5EDB-4C39-B697-625748F703B6}" type="datetimeFigureOut">
              <a:rPr lang="en-US" smtClean="0"/>
              <a:t>5/28/2019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t>‹#›</a:t>
            </a:fld>
            <a:endParaRPr lang="en-US"/>
          </a:p>
        </p:txBody>
      </p:sp>
    </p:spTree>
    <p:extLst>
      <p:ext uri="{BB962C8B-B14F-4D97-AF65-F5344CB8AC3E}">
        <p14:creationId xmlns:p14="http://schemas.microsoft.com/office/powerpoint/2010/main" val="281087169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6375"/>
            <a:ext cx="6019800" cy="4387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37D59-5EDB-4C39-B697-625748F703B6}" type="datetimeFigureOut">
              <a:rPr lang="en-US" smtClean="0"/>
              <a:t>5/28/2019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t>‹#›</a:t>
            </a:fld>
            <a:endParaRPr lang="en-US"/>
          </a:p>
        </p:txBody>
      </p:sp>
    </p:spTree>
    <p:extLst>
      <p:ext uri="{BB962C8B-B14F-4D97-AF65-F5344CB8AC3E}">
        <p14:creationId xmlns:p14="http://schemas.microsoft.com/office/powerpoint/2010/main" val="424009125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0"/>
            <a:ext cx="9144000" cy="884466"/>
          </a:xfrm>
          <a:prstGeom prst="rect">
            <a:avLst/>
          </a:prstGeom>
        </p:spPr>
        <p:txBody>
          <a:bodyPr anchor="ctr"/>
          <a:lstStyle>
            <a:lvl1pPr algn="l">
              <a:defRPr>
                <a:solidFill>
                  <a:schemeClr val="bg1"/>
                </a:solidFill>
                <a:latin typeface="Arial" pitchFamily="34" charset="0"/>
                <a:cs typeface="Arial" pitchFamily="34" charset="0"/>
              </a:defRPr>
            </a:lvl1pPr>
          </a:lstStyle>
          <a:p>
            <a:r>
              <a:rPr lang="en-US" altLang="ko-KR" dirty="0" smtClean="0"/>
              <a:t> Free PPT _ Click to add title</a:t>
            </a:r>
            <a:endParaRPr lang="ko-KR" altLang="en-US" dirty="0"/>
          </a:p>
        </p:txBody>
      </p:sp>
      <p:sp>
        <p:nvSpPr>
          <p:cNvPr id="4" name="Content Placeholder 2"/>
          <p:cNvSpPr>
            <a:spLocks noGrp="1"/>
          </p:cNvSpPr>
          <p:nvPr>
            <p:ph idx="1"/>
          </p:nvPr>
        </p:nvSpPr>
        <p:spPr>
          <a:xfrm>
            <a:off x="395536" y="1131590"/>
            <a:ext cx="8496944" cy="460648"/>
          </a:xfrm>
          <a:prstGeom prst="rect">
            <a:avLst/>
          </a:prstGeom>
        </p:spPr>
        <p:txBody>
          <a:bodyPr anchor="ctr"/>
          <a:lstStyle>
            <a:lvl1pPr marL="0" indent="0">
              <a:buNone/>
              <a:defRPr sz="2000">
                <a:solidFill>
                  <a:schemeClr val="tx1">
                    <a:lumMod val="75000"/>
                    <a:lumOff val="25000"/>
                  </a:schemeClr>
                </a:solidFill>
                <a:latin typeface="Arial" pitchFamily="34" charset="0"/>
                <a:cs typeface="Arial" pitchFamily="34" charset="0"/>
              </a:defRPr>
            </a:lvl1pPr>
          </a:lstStyle>
          <a:p>
            <a:pPr lvl="0"/>
            <a:r>
              <a:rPr lang="en-US" altLang="ko-KR" dirty="0" smtClean="0"/>
              <a:t>Click to edit Master text styles</a:t>
            </a:r>
          </a:p>
        </p:txBody>
      </p:sp>
      <p:sp>
        <p:nvSpPr>
          <p:cNvPr id="5" name="Content Placeholder 2"/>
          <p:cNvSpPr>
            <a:spLocks noGrp="1"/>
          </p:cNvSpPr>
          <p:nvPr>
            <p:ph idx="10"/>
          </p:nvPr>
        </p:nvSpPr>
        <p:spPr>
          <a:xfrm>
            <a:off x="405880" y="1808261"/>
            <a:ext cx="8496944" cy="2995737"/>
          </a:xfrm>
          <a:prstGeom prst="rect">
            <a:avLst/>
          </a:prstGeom>
        </p:spPr>
        <p:txBody>
          <a:bodyPr lIns="396000" anchor="t"/>
          <a:lstStyle>
            <a:lvl1pPr marL="0" indent="0">
              <a:buNone/>
              <a:defRPr sz="1400">
                <a:solidFill>
                  <a:schemeClr val="tx1">
                    <a:lumMod val="75000"/>
                    <a:lumOff val="25000"/>
                  </a:schemeClr>
                </a:solidFill>
                <a:latin typeface="Arial" pitchFamily="34" charset="0"/>
                <a:cs typeface="Arial" pitchFamily="34" charset="0"/>
              </a:defRPr>
            </a:lvl1pPr>
          </a:lstStyle>
          <a:p>
            <a:pPr lvl="0"/>
            <a:r>
              <a:rPr lang="en-US" altLang="ko-KR" dirty="0" smtClean="0"/>
              <a:t>Click to edit Master text styles</a:t>
            </a:r>
          </a:p>
        </p:txBody>
      </p:sp>
    </p:spTree>
    <p:extLst>
      <p:ext uri="{BB962C8B-B14F-4D97-AF65-F5344CB8AC3E}">
        <p14:creationId xmlns:p14="http://schemas.microsoft.com/office/powerpoint/2010/main" val="114694378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619672" y="0"/>
            <a:ext cx="7524328" cy="884466"/>
          </a:xfrm>
          <a:prstGeom prst="rect">
            <a:avLst/>
          </a:prstGeom>
        </p:spPr>
        <p:txBody>
          <a:bodyPr anchor="ctr"/>
          <a:lstStyle>
            <a:lvl1pPr algn="l">
              <a:defRPr>
                <a:solidFill>
                  <a:schemeClr val="tx1">
                    <a:lumMod val="75000"/>
                    <a:lumOff val="25000"/>
                  </a:schemeClr>
                </a:solidFill>
                <a:latin typeface="Arial" pitchFamily="34" charset="0"/>
                <a:cs typeface="Arial" pitchFamily="34" charset="0"/>
              </a:defRPr>
            </a:lvl1pPr>
          </a:lstStyle>
          <a:p>
            <a:r>
              <a:rPr lang="en-US" altLang="ko-KR" dirty="0" smtClean="0"/>
              <a:t>Free PPT _ Click to add title</a:t>
            </a:r>
            <a:endParaRPr lang="ko-KR" altLang="en-US" dirty="0"/>
          </a:p>
        </p:txBody>
      </p:sp>
      <p:sp>
        <p:nvSpPr>
          <p:cNvPr id="4" name="Content Placeholder 2"/>
          <p:cNvSpPr>
            <a:spLocks noGrp="1"/>
          </p:cNvSpPr>
          <p:nvPr>
            <p:ph idx="1"/>
          </p:nvPr>
        </p:nvSpPr>
        <p:spPr>
          <a:xfrm>
            <a:off x="1979712" y="987574"/>
            <a:ext cx="6912768" cy="460648"/>
          </a:xfrm>
          <a:prstGeom prst="rect">
            <a:avLst/>
          </a:prstGeom>
        </p:spPr>
        <p:txBody>
          <a:bodyPr anchor="ctr"/>
          <a:lstStyle>
            <a:lvl1pPr marL="0" indent="0">
              <a:buNone/>
              <a:defRPr sz="2000">
                <a:solidFill>
                  <a:schemeClr val="tx1">
                    <a:lumMod val="75000"/>
                    <a:lumOff val="25000"/>
                  </a:schemeClr>
                </a:solidFill>
                <a:latin typeface="Arial" pitchFamily="34" charset="0"/>
                <a:cs typeface="Arial" pitchFamily="34" charset="0"/>
              </a:defRPr>
            </a:lvl1pPr>
          </a:lstStyle>
          <a:p>
            <a:pPr lvl="0"/>
            <a:r>
              <a:rPr lang="en-US" altLang="ko-KR" dirty="0" smtClean="0"/>
              <a:t>Click to edit Master text styles</a:t>
            </a:r>
          </a:p>
        </p:txBody>
      </p:sp>
      <p:sp>
        <p:nvSpPr>
          <p:cNvPr id="5" name="Content Placeholder 2"/>
          <p:cNvSpPr>
            <a:spLocks noGrp="1"/>
          </p:cNvSpPr>
          <p:nvPr>
            <p:ph idx="10"/>
          </p:nvPr>
        </p:nvSpPr>
        <p:spPr>
          <a:xfrm>
            <a:off x="1990056" y="1664245"/>
            <a:ext cx="6912768" cy="2995737"/>
          </a:xfrm>
          <a:prstGeom prst="rect">
            <a:avLst/>
          </a:prstGeom>
        </p:spPr>
        <p:txBody>
          <a:bodyPr lIns="396000" anchor="t"/>
          <a:lstStyle>
            <a:lvl1pPr marL="0" indent="0">
              <a:buNone/>
              <a:defRPr sz="1400">
                <a:solidFill>
                  <a:schemeClr val="tx1">
                    <a:lumMod val="75000"/>
                    <a:lumOff val="25000"/>
                  </a:schemeClr>
                </a:solidFill>
                <a:latin typeface="Arial" pitchFamily="34" charset="0"/>
                <a:cs typeface="Arial" pitchFamily="34" charset="0"/>
              </a:defRPr>
            </a:lvl1pPr>
          </a:lstStyle>
          <a:p>
            <a:pPr lvl="0"/>
            <a:r>
              <a:rPr lang="en-US" altLang="ko-KR" dirty="0" smtClean="0"/>
              <a:t>Click to edit Master text styles</a:t>
            </a:r>
          </a:p>
        </p:txBody>
      </p:sp>
    </p:spTree>
    <p:extLst>
      <p:ext uri="{BB962C8B-B14F-4D97-AF65-F5344CB8AC3E}">
        <p14:creationId xmlns:p14="http://schemas.microsoft.com/office/powerpoint/2010/main" val="92280821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3"/>
            <a:ext cx="7772400" cy="11017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937D59-5EDB-4C39-B697-625748F703B6}" type="datetimeFigureOut">
              <a:rPr lang="en-US" smtClean="0"/>
              <a:t>5/28/2019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t>‹#›</a:t>
            </a:fld>
            <a:endParaRPr lang="en-US"/>
          </a:p>
        </p:txBody>
      </p:sp>
    </p:spTree>
    <p:extLst>
      <p:ext uri="{BB962C8B-B14F-4D97-AF65-F5344CB8AC3E}">
        <p14:creationId xmlns:p14="http://schemas.microsoft.com/office/powerpoint/2010/main" val="189595950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37D59-5EDB-4C39-B697-625748F703B6}" type="datetimeFigureOut">
              <a:rPr lang="en-US" smtClean="0"/>
              <a:t>5/28/2019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t>‹#›</a:t>
            </a:fld>
            <a:endParaRPr lang="en-US"/>
          </a:p>
        </p:txBody>
      </p:sp>
    </p:spTree>
    <p:extLst>
      <p:ext uri="{BB962C8B-B14F-4D97-AF65-F5344CB8AC3E}">
        <p14:creationId xmlns:p14="http://schemas.microsoft.com/office/powerpoint/2010/main" val="81513303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79638"/>
            <a:ext cx="7772400" cy="11255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937D59-5EDB-4C39-B697-625748F703B6}" type="datetimeFigureOut">
              <a:rPr lang="en-US" smtClean="0"/>
              <a:t>5/28/2019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t>‹#›</a:t>
            </a:fld>
            <a:endParaRPr lang="en-US"/>
          </a:p>
        </p:txBody>
      </p:sp>
    </p:spTree>
    <p:extLst>
      <p:ext uri="{BB962C8B-B14F-4D97-AF65-F5344CB8AC3E}">
        <p14:creationId xmlns:p14="http://schemas.microsoft.com/office/powerpoint/2010/main" val="186043110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937D59-5EDB-4C39-B697-625748F703B6}" type="datetimeFigureOut">
              <a:rPr lang="en-US" smtClean="0"/>
              <a:t>5/28/2019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31DC1F-5561-484E-AB46-68C682854F61}" type="slidenum">
              <a:rPr lang="en-US" smtClean="0"/>
              <a:t>‹#›</a:t>
            </a:fld>
            <a:endParaRPr lang="en-US"/>
          </a:p>
        </p:txBody>
      </p:sp>
    </p:spTree>
    <p:extLst>
      <p:ext uri="{BB962C8B-B14F-4D97-AF65-F5344CB8AC3E}">
        <p14:creationId xmlns:p14="http://schemas.microsoft.com/office/powerpoint/2010/main" val="350580291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937D59-5EDB-4C39-B697-625748F703B6}" type="datetimeFigureOut">
              <a:rPr lang="en-US" smtClean="0"/>
              <a:t>5/28/2019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31DC1F-5561-484E-AB46-68C682854F61}" type="slidenum">
              <a:rPr lang="en-US" smtClean="0"/>
              <a:t>‹#›</a:t>
            </a:fld>
            <a:endParaRPr lang="en-US"/>
          </a:p>
        </p:txBody>
      </p:sp>
    </p:spTree>
    <p:extLst>
      <p:ext uri="{BB962C8B-B14F-4D97-AF65-F5344CB8AC3E}">
        <p14:creationId xmlns:p14="http://schemas.microsoft.com/office/powerpoint/2010/main" val="353879402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937D59-5EDB-4C39-B697-625748F703B6}" type="datetimeFigureOut">
              <a:rPr lang="en-US" smtClean="0"/>
              <a:t>5/28/2019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31DC1F-5561-484E-AB46-68C682854F61}" type="slidenum">
              <a:rPr lang="en-US" smtClean="0"/>
              <a:t>‹#›</a:t>
            </a:fld>
            <a:endParaRPr lang="en-US"/>
          </a:p>
        </p:txBody>
      </p:sp>
    </p:spTree>
    <p:extLst>
      <p:ext uri="{BB962C8B-B14F-4D97-AF65-F5344CB8AC3E}">
        <p14:creationId xmlns:p14="http://schemas.microsoft.com/office/powerpoint/2010/main" val="115051099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23917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xStyles>
    <p:titleStyle>
      <a:lvl1pPr algn="ctr" defTabSz="914400" rtl="0" eaLnBrk="1" latinLnBrk="1" hangingPunct="1">
        <a:spcBef>
          <a:spcPct val="0"/>
        </a:spcBef>
        <a:buNone/>
        <a:defRPr sz="3600" b="1" kern="1200">
          <a:solidFill>
            <a:schemeClr val="tx1"/>
          </a:solidFill>
          <a:latin typeface="Arial" pitchFamily="34" charset="0"/>
          <a:ea typeface="+mj-ea"/>
          <a:cs typeface="Arial" pitchFamily="34" charset="0"/>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07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63937D59-5EDB-4C39-B697-625748F703B6}" type="datetimeFigureOut">
              <a:rPr lang="en-US" smtClean="0"/>
              <a:t>5/28/2019</a:t>
            </a:fld>
            <a:endParaRPr lang="en-US"/>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0F31DC1F-5561-484E-AB46-68C682854F61}" type="slidenum">
              <a:rPr lang="en-US" smtClean="0"/>
              <a:t>‹#›</a:t>
            </a:fld>
            <a:endParaRPr lang="en-US"/>
          </a:p>
        </p:txBody>
      </p:sp>
    </p:spTree>
    <p:extLst>
      <p:ext uri="{BB962C8B-B14F-4D97-AF65-F5344CB8AC3E}">
        <p14:creationId xmlns:p14="http://schemas.microsoft.com/office/powerpoint/2010/main" val="262123990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1"/>
          <p:cNvSpPr txBox="1">
            <a:spLocks noChangeArrowheads="1"/>
          </p:cNvSpPr>
          <p:nvPr/>
        </p:nvSpPr>
        <p:spPr bwMode="auto">
          <a:xfrm>
            <a:off x="4788024" y="1586435"/>
            <a:ext cx="4247456" cy="1077218"/>
          </a:xfrm>
          <a:prstGeom prst="rect">
            <a:avLst/>
          </a:prstGeom>
          <a:noFill/>
          <a:ln w="9525">
            <a:noFill/>
            <a:miter lim="800000"/>
            <a:headEnd/>
            <a:tailEnd/>
          </a:ln>
        </p:spPr>
        <p:txBody>
          <a:bodyPr wrap="square">
            <a:spAutoFit/>
          </a:bodyPr>
          <a:lstStyle/>
          <a:p>
            <a:pPr algn="ctr"/>
            <a:r>
              <a:rPr lang="en-US" altLang="ko-KR" sz="3200" b="1" dirty="0">
                <a:solidFill>
                  <a:schemeClr val="bg1"/>
                </a:solidFill>
                <a:latin typeface="Arial" pitchFamily="34" charset="0"/>
                <a:ea typeface="맑은 고딕" pitchFamily="50" charset="-127"/>
                <a:cs typeface="Arial" pitchFamily="34" charset="0"/>
              </a:rPr>
              <a:t>Beginning Junior Infants</a:t>
            </a:r>
          </a:p>
        </p:txBody>
      </p:sp>
      <p:sp>
        <p:nvSpPr>
          <p:cNvPr id="2" name="Rectangle 1"/>
          <p:cNvSpPr/>
          <p:nvPr/>
        </p:nvSpPr>
        <p:spPr>
          <a:xfrm>
            <a:off x="4334794" y="2931790"/>
            <a:ext cx="4600940" cy="461665"/>
          </a:xfrm>
          <a:prstGeom prst="rect">
            <a:avLst/>
          </a:prstGeom>
        </p:spPr>
        <p:txBody>
          <a:bodyPr wrap="none">
            <a:spAutoFit/>
          </a:bodyPr>
          <a:lstStyle/>
          <a:p>
            <a:pPr algn="ctr" fontAlgn="auto">
              <a:spcBef>
                <a:spcPts val="0"/>
              </a:spcBef>
              <a:spcAft>
                <a:spcPts val="0"/>
              </a:spcAft>
              <a:defRPr/>
            </a:pPr>
            <a:r>
              <a:rPr lang="es-ES" sz="2400" dirty="0" smtClean="0">
                <a:solidFill>
                  <a:schemeClr val="bg1"/>
                </a:solidFill>
              </a:rPr>
              <a:t>“Mol </a:t>
            </a:r>
            <a:r>
              <a:rPr lang="es-ES" sz="2400" dirty="0" err="1">
                <a:solidFill>
                  <a:schemeClr val="bg1"/>
                </a:solidFill>
              </a:rPr>
              <a:t>an</a:t>
            </a:r>
            <a:r>
              <a:rPr lang="es-ES" sz="2400" dirty="0">
                <a:solidFill>
                  <a:schemeClr val="bg1"/>
                </a:solidFill>
              </a:rPr>
              <a:t> </a:t>
            </a:r>
            <a:r>
              <a:rPr lang="es-ES" sz="2400" dirty="0" err="1">
                <a:solidFill>
                  <a:schemeClr val="bg1"/>
                </a:solidFill>
              </a:rPr>
              <a:t>óige</a:t>
            </a:r>
            <a:r>
              <a:rPr lang="es-ES" sz="2400" dirty="0">
                <a:solidFill>
                  <a:schemeClr val="bg1"/>
                </a:solidFill>
              </a:rPr>
              <a:t> </a:t>
            </a:r>
            <a:r>
              <a:rPr lang="es-ES" sz="2400" dirty="0" err="1">
                <a:solidFill>
                  <a:schemeClr val="bg1"/>
                </a:solidFill>
              </a:rPr>
              <a:t>agus</a:t>
            </a:r>
            <a:r>
              <a:rPr lang="es-ES" sz="2400" dirty="0">
                <a:solidFill>
                  <a:schemeClr val="bg1"/>
                </a:solidFill>
              </a:rPr>
              <a:t> </a:t>
            </a:r>
            <a:r>
              <a:rPr lang="es-ES" sz="2400" dirty="0" err="1">
                <a:solidFill>
                  <a:schemeClr val="bg1"/>
                </a:solidFill>
              </a:rPr>
              <a:t>tiocfaidh</a:t>
            </a:r>
            <a:r>
              <a:rPr lang="es-ES" sz="2400" dirty="0">
                <a:solidFill>
                  <a:schemeClr val="bg1"/>
                </a:solidFill>
              </a:rPr>
              <a:t> </a:t>
            </a:r>
            <a:r>
              <a:rPr lang="es-ES" sz="2400" dirty="0" smtClean="0">
                <a:solidFill>
                  <a:schemeClr val="bg1"/>
                </a:solidFill>
              </a:rPr>
              <a:t>sí.”</a:t>
            </a:r>
            <a:endParaRPr lang="en-US" altLang="ko-KR" sz="2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30344783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dirty="0" smtClean="0"/>
              <a:t>Settling In</a:t>
            </a:r>
            <a:endParaRPr lang="en-IE" dirty="0"/>
          </a:p>
        </p:txBody>
      </p:sp>
      <p:sp>
        <p:nvSpPr>
          <p:cNvPr id="4" name="Content Placeholder 3"/>
          <p:cNvSpPr>
            <a:spLocks noGrp="1"/>
          </p:cNvSpPr>
          <p:nvPr>
            <p:ph idx="10"/>
          </p:nvPr>
        </p:nvSpPr>
        <p:spPr>
          <a:xfrm>
            <a:off x="405880" y="1203599"/>
            <a:ext cx="8496944" cy="3600400"/>
          </a:xfrm>
        </p:spPr>
        <p:txBody>
          <a:bodyPr/>
          <a:lstStyle/>
          <a:p>
            <a:pPr marL="285750" indent="-285750">
              <a:buFont typeface="Arial" panose="020B0604020202020204" pitchFamily="34" charset="0"/>
              <a:buChar char="•"/>
            </a:pPr>
            <a:r>
              <a:rPr lang="en-IE" sz="1800" dirty="0" smtClean="0"/>
              <a:t>School begins at 9.20am. The bell is rung at 9.15am outside and children     line up accordingly before walking to the classroom.</a:t>
            </a:r>
          </a:p>
          <a:p>
            <a:endParaRPr lang="en-IE" sz="1800" dirty="0" smtClean="0"/>
          </a:p>
          <a:p>
            <a:pPr marL="285750" indent="-285750">
              <a:buFont typeface="Arial" panose="020B0604020202020204" pitchFamily="34" charset="0"/>
              <a:buChar char="•"/>
            </a:pPr>
            <a:r>
              <a:rPr lang="en-IE" sz="1800" dirty="0" smtClean="0"/>
              <a:t>The children can come straight into the classroom on week 1 and sit where  they please.</a:t>
            </a:r>
          </a:p>
          <a:p>
            <a:endParaRPr lang="en-IE" sz="1800" dirty="0" smtClean="0"/>
          </a:p>
          <a:p>
            <a:pPr marL="285750" indent="-285750">
              <a:buFont typeface="Arial" panose="020B0604020202020204" pitchFamily="34" charset="0"/>
              <a:buChar char="•"/>
            </a:pPr>
            <a:r>
              <a:rPr lang="en-IE" altLang="en-US" sz="1800" dirty="0" smtClean="0">
                <a:solidFill>
                  <a:schemeClr val="tx1"/>
                </a:solidFill>
              </a:rPr>
              <a:t>You’re </a:t>
            </a:r>
            <a:r>
              <a:rPr lang="en-IE" altLang="en-US" sz="1800" dirty="0">
                <a:solidFill>
                  <a:schemeClr val="tx1"/>
                </a:solidFill>
              </a:rPr>
              <a:t>welcome to come into the classroom for the first </a:t>
            </a:r>
            <a:r>
              <a:rPr lang="en-IE" altLang="en-US" sz="1800" dirty="0" smtClean="0">
                <a:solidFill>
                  <a:schemeClr val="tx1"/>
                </a:solidFill>
              </a:rPr>
              <a:t>day or two and </a:t>
            </a:r>
            <a:r>
              <a:rPr lang="en-IE" altLang="en-US" sz="1800" dirty="0">
                <a:solidFill>
                  <a:schemeClr val="tx1"/>
                </a:solidFill>
              </a:rPr>
              <a:t>slip </a:t>
            </a:r>
            <a:r>
              <a:rPr lang="en-IE" altLang="en-US" sz="1800" dirty="0" smtClean="0">
                <a:solidFill>
                  <a:schemeClr val="tx1"/>
                </a:solidFill>
              </a:rPr>
              <a:t> away </a:t>
            </a:r>
            <a:r>
              <a:rPr lang="en-IE" altLang="en-US" sz="1800" dirty="0">
                <a:solidFill>
                  <a:schemeClr val="tx1"/>
                </a:solidFill>
              </a:rPr>
              <a:t>as soon as your </a:t>
            </a:r>
            <a:r>
              <a:rPr lang="en-IE" altLang="en-US" sz="1800" dirty="0" smtClean="0">
                <a:solidFill>
                  <a:schemeClr val="tx1"/>
                </a:solidFill>
              </a:rPr>
              <a:t>child is </a:t>
            </a:r>
            <a:r>
              <a:rPr lang="en-IE" altLang="en-US" sz="1800" dirty="0">
                <a:solidFill>
                  <a:schemeClr val="tx1"/>
                </a:solidFill>
              </a:rPr>
              <a:t>settled</a:t>
            </a:r>
            <a:r>
              <a:rPr lang="en-IE" altLang="en-US" dirty="0" smtClean="0">
                <a:solidFill>
                  <a:schemeClr val="tx1"/>
                </a:solidFill>
              </a:rPr>
              <a:t>.</a:t>
            </a:r>
          </a:p>
          <a:p>
            <a:endParaRPr lang="en-IE" altLang="en-US" dirty="0">
              <a:solidFill>
                <a:schemeClr val="tx1"/>
              </a:solidFill>
            </a:endParaRPr>
          </a:p>
          <a:p>
            <a:pPr marL="285750" indent="-285750">
              <a:buFont typeface="Arial" panose="020B0604020202020204" pitchFamily="34" charset="0"/>
              <a:buChar char="•"/>
            </a:pPr>
            <a:r>
              <a:rPr lang="en-IE" altLang="en-US" sz="1800" dirty="0">
                <a:solidFill>
                  <a:schemeClr val="tx1"/>
                </a:solidFill>
              </a:rPr>
              <a:t>Seating places will be changed every few weeks to ensure the children get </a:t>
            </a:r>
            <a:r>
              <a:rPr lang="en-IE" altLang="en-US" sz="1800" dirty="0" smtClean="0">
                <a:solidFill>
                  <a:schemeClr val="tx1"/>
                </a:solidFill>
              </a:rPr>
              <a:t> a </a:t>
            </a:r>
            <a:r>
              <a:rPr lang="en-IE" altLang="en-US" sz="1800" dirty="0">
                <a:solidFill>
                  <a:schemeClr val="tx1"/>
                </a:solidFill>
              </a:rPr>
              <a:t>chance to know everybody in the </a:t>
            </a:r>
            <a:r>
              <a:rPr lang="en-IE" altLang="en-US" sz="1800" dirty="0" smtClean="0">
                <a:solidFill>
                  <a:schemeClr val="tx1"/>
                </a:solidFill>
              </a:rPr>
              <a:t>class.</a:t>
            </a:r>
            <a:endParaRPr lang="en-IE" sz="1800" dirty="0" smtClean="0"/>
          </a:p>
        </p:txBody>
      </p:sp>
    </p:spTree>
    <p:extLst>
      <p:ext uri="{BB962C8B-B14F-4D97-AF65-F5344CB8AC3E}">
        <p14:creationId xmlns:p14="http://schemas.microsoft.com/office/powerpoint/2010/main" val="323766756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dirty="0" smtClean="0"/>
              <a:t>Assessment</a:t>
            </a:r>
            <a:endParaRPr lang="en-IE" dirty="0"/>
          </a:p>
        </p:txBody>
      </p:sp>
      <p:sp>
        <p:nvSpPr>
          <p:cNvPr id="4" name="Content Placeholder 3"/>
          <p:cNvSpPr>
            <a:spLocks noGrp="1"/>
          </p:cNvSpPr>
          <p:nvPr>
            <p:ph idx="10"/>
          </p:nvPr>
        </p:nvSpPr>
        <p:spPr>
          <a:xfrm>
            <a:off x="1587382" y="771550"/>
            <a:ext cx="7377105" cy="4320480"/>
          </a:xfrm>
        </p:spPr>
        <p:txBody>
          <a:bodyPr/>
          <a:lstStyle/>
          <a:p>
            <a:pPr marL="285750" indent="-285750">
              <a:lnSpc>
                <a:spcPct val="95000"/>
              </a:lnSpc>
              <a:spcBef>
                <a:spcPts val="600"/>
              </a:spcBef>
              <a:buClr>
                <a:srgbClr val="402000"/>
              </a:buClr>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n-US" sz="1800" dirty="0">
                <a:ea typeface="Sassoon Infant Rg" pitchFamily="50" charset="0"/>
              </a:rPr>
              <a:t>Continuous informal assessments will be carried out </a:t>
            </a:r>
            <a:r>
              <a:rPr lang="en-GB" altLang="en-US" sz="1800" dirty="0" smtClean="0">
                <a:ea typeface="Sassoon Infant Rg" pitchFamily="50" charset="0"/>
              </a:rPr>
              <a:t>throughout  </a:t>
            </a:r>
            <a:r>
              <a:rPr lang="en-GB" altLang="en-US" sz="1800" dirty="0">
                <a:ea typeface="Sassoon Infant Rg" pitchFamily="50" charset="0"/>
              </a:rPr>
              <a:t>the year at regular </a:t>
            </a:r>
            <a:r>
              <a:rPr lang="en-GB" altLang="en-US" sz="1800" dirty="0" smtClean="0">
                <a:ea typeface="Sassoon Infant Rg" pitchFamily="50" charset="0"/>
              </a:rPr>
              <a:t>intervals - </a:t>
            </a:r>
            <a:r>
              <a:rPr lang="en-GB" altLang="en-US" dirty="0">
                <a:ea typeface="Sassoon Infant Rg" pitchFamily="50" charset="0"/>
              </a:rPr>
              <a:t>(Jolly Phonics/Planet Maths/</a:t>
            </a:r>
            <a:r>
              <a:rPr lang="en-GB" altLang="en-US" dirty="0" err="1">
                <a:ea typeface="Sassoon Infant Rg" pitchFamily="50" charset="0"/>
              </a:rPr>
              <a:t>Gaeilge</a:t>
            </a:r>
            <a:r>
              <a:rPr lang="en-GB" altLang="en-US" dirty="0">
                <a:ea typeface="Sassoon Infant Rg" pitchFamily="50" charset="0"/>
              </a:rPr>
              <a:t>/Fine &amp; </a:t>
            </a:r>
            <a:r>
              <a:rPr lang="en-GB" altLang="en-US" dirty="0" smtClean="0">
                <a:ea typeface="Sassoon Infant Rg" pitchFamily="50" charset="0"/>
              </a:rPr>
              <a:t> Gross </a:t>
            </a:r>
            <a:r>
              <a:rPr lang="en-GB" altLang="en-US" dirty="0">
                <a:ea typeface="Sassoon Infant Rg" pitchFamily="50" charset="0"/>
              </a:rPr>
              <a:t>Motor Control etc</a:t>
            </a:r>
            <a:r>
              <a:rPr lang="en-GB" altLang="en-US" dirty="0" smtClean="0">
                <a:ea typeface="Sassoon Infant Rg" pitchFamily="50" charset="0"/>
              </a:rPr>
              <a:t>.)</a:t>
            </a:r>
            <a:endParaRPr lang="en-GB" altLang="en-US" dirty="0">
              <a:ea typeface="Sassoon Infant Rg" pitchFamily="50" charset="0"/>
            </a:endParaRPr>
          </a:p>
          <a:p>
            <a:pPr marL="285750" indent="-285750">
              <a:spcBef>
                <a:spcPts val="600"/>
              </a:spcBef>
              <a:buClr>
                <a:srgbClr val="402000"/>
              </a:buClr>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n-US" sz="1800" dirty="0">
                <a:ea typeface="Sassoon Infant Rg" pitchFamily="50" charset="0"/>
              </a:rPr>
              <a:t>Parent </a:t>
            </a:r>
            <a:r>
              <a:rPr lang="en-GB" altLang="en-US" sz="1800" dirty="0" smtClean="0">
                <a:ea typeface="Sassoon Infant Rg" pitchFamily="50" charset="0"/>
              </a:rPr>
              <a:t>- teacher </a:t>
            </a:r>
            <a:r>
              <a:rPr lang="en-GB" altLang="en-US" sz="1800" dirty="0">
                <a:ea typeface="Sassoon Infant Rg" pitchFamily="50" charset="0"/>
              </a:rPr>
              <a:t>meetings held in Term 1 (Nov</a:t>
            </a:r>
            <a:r>
              <a:rPr lang="en-GB" altLang="en-US" sz="1800" dirty="0" smtClean="0">
                <a:ea typeface="Sassoon Infant Rg" pitchFamily="50" charset="0"/>
              </a:rPr>
              <a:t>)</a:t>
            </a:r>
            <a:endParaRPr lang="en-GB" altLang="en-US" sz="1800" dirty="0">
              <a:ea typeface="Sassoon Infant Rg" pitchFamily="50" charset="0"/>
            </a:endParaRPr>
          </a:p>
          <a:p>
            <a:pPr marL="285750" indent="-285750">
              <a:buClr>
                <a:srgbClr val="402000"/>
              </a:buClr>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n-US" sz="1800" dirty="0">
                <a:ea typeface="Sassoon Infant Rg" pitchFamily="50" charset="0"/>
              </a:rPr>
              <a:t>Standardised reading tests in Senior Infants </a:t>
            </a:r>
            <a:r>
              <a:rPr lang="en-GB" altLang="en-US" dirty="0">
                <a:ea typeface="Sassoon Infant Rg" pitchFamily="50" charset="0"/>
              </a:rPr>
              <a:t>(M.I.S.T Middle Infant </a:t>
            </a:r>
            <a:r>
              <a:rPr lang="en-GB" altLang="en-US" dirty="0" smtClean="0">
                <a:ea typeface="Sassoon Infant Rg" pitchFamily="50" charset="0"/>
              </a:rPr>
              <a:t>      Screening </a:t>
            </a:r>
            <a:r>
              <a:rPr lang="en-GB" altLang="en-US" dirty="0">
                <a:ea typeface="Sassoon Infant Rg" pitchFamily="50" charset="0"/>
              </a:rPr>
              <a:t>Test</a:t>
            </a:r>
            <a:r>
              <a:rPr lang="en-GB" altLang="en-US" dirty="0" smtClean="0">
                <a:ea typeface="Sassoon Infant Rg" pitchFamily="50" charset="0"/>
              </a:rPr>
              <a:t>)</a:t>
            </a:r>
          </a:p>
          <a:p>
            <a:pPr marL="285750" indent="-285750">
              <a:buClr>
                <a:srgbClr val="402000"/>
              </a:buClr>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altLang="en-US" sz="1800" dirty="0">
              <a:ea typeface="Sassoon Infant Rg" pitchFamily="50" charset="0"/>
            </a:endParaRPr>
          </a:p>
          <a:p>
            <a:pPr algn="ctr">
              <a:buClr>
                <a:srgbClr val="402000"/>
              </a:buCl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n-US" sz="1800" i="1" u="sng" dirty="0" smtClean="0">
                <a:ea typeface="Sassoon Infant Rg" pitchFamily="50" charset="0"/>
              </a:rPr>
              <a:t>If you </a:t>
            </a:r>
            <a:r>
              <a:rPr lang="en-GB" altLang="en-US" sz="1800" i="1" u="sng" dirty="0">
                <a:ea typeface="Sassoon Infant Rg" pitchFamily="50" charset="0"/>
              </a:rPr>
              <a:t>have any concerns throughout the year regarding your </a:t>
            </a:r>
            <a:r>
              <a:rPr lang="en-GB" altLang="en-US" sz="1800" i="1" u="sng" dirty="0" smtClean="0">
                <a:ea typeface="Sassoon Infant Rg" pitchFamily="50" charset="0"/>
              </a:rPr>
              <a:t> child's </a:t>
            </a:r>
            <a:r>
              <a:rPr lang="en-GB" altLang="en-US" sz="1800" i="1" u="sng" dirty="0">
                <a:ea typeface="Sassoon Infant Rg" pitchFamily="50" charset="0"/>
              </a:rPr>
              <a:t>progress please arrange a meeting. </a:t>
            </a:r>
          </a:p>
          <a:p>
            <a:pPr algn="ctr">
              <a:buClr>
                <a:srgbClr val="402000"/>
              </a:buCl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altLang="en-US" sz="1800" dirty="0">
              <a:ea typeface="Sassoon Infant Rg" pitchFamily="50" charset="0"/>
            </a:endParaRPr>
          </a:p>
          <a:p>
            <a:pPr algn="ctr">
              <a:buClr>
                <a:srgbClr val="402000"/>
              </a:buCl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n-US" sz="1800" b="1" dirty="0">
                <a:solidFill>
                  <a:srgbClr val="FF0000"/>
                </a:solidFill>
                <a:ea typeface="Sassoon Infant Rg" pitchFamily="50" charset="0"/>
              </a:rPr>
              <a:t>If your child </a:t>
            </a:r>
            <a:r>
              <a:rPr lang="en-GB" altLang="en-US" sz="1800" b="1" dirty="0" smtClean="0">
                <a:solidFill>
                  <a:srgbClr val="FF0000"/>
                </a:solidFill>
                <a:ea typeface="Sassoon Infant Rg" pitchFamily="50" charset="0"/>
              </a:rPr>
              <a:t>is/has </a:t>
            </a:r>
            <a:r>
              <a:rPr lang="en-GB" altLang="en-US" sz="1800" b="1" dirty="0">
                <a:solidFill>
                  <a:srgbClr val="FF0000"/>
                </a:solidFill>
                <a:ea typeface="Sassoon Infant Rg" pitchFamily="50" charset="0"/>
              </a:rPr>
              <a:t>accessed ANY early intervention </a:t>
            </a:r>
            <a:endParaRPr lang="en-GB" altLang="en-US" sz="1800" b="1" dirty="0" smtClean="0">
              <a:solidFill>
                <a:srgbClr val="FF0000"/>
              </a:solidFill>
              <a:ea typeface="Sassoon Infant Rg" pitchFamily="50" charset="0"/>
            </a:endParaRPr>
          </a:p>
          <a:p>
            <a:pPr algn="ctr">
              <a:buClr>
                <a:srgbClr val="402000"/>
              </a:buCl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n-US" sz="1800" b="1" dirty="0" smtClean="0">
                <a:solidFill>
                  <a:srgbClr val="FF0000"/>
                </a:solidFill>
                <a:ea typeface="Sassoon Infant Rg" pitchFamily="50" charset="0"/>
              </a:rPr>
              <a:t>services </a:t>
            </a:r>
            <a:r>
              <a:rPr lang="en-GB" altLang="en-US" sz="1800" b="1" dirty="0">
                <a:solidFill>
                  <a:srgbClr val="FF0000"/>
                </a:solidFill>
                <a:ea typeface="Sassoon Infant Rg" pitchFamily="50" charset="0"/>
              </a:rPr>
              <a:t>please make </a:t>
            </a:r>
            <a:r>
              <a:rPr lang="en-GB" altLang="en-US" sz="1800" b="1" dirty="0" smtClean="0">
                <a:solidFill>
                  <a:srgbClr val="FF0000"/>
                </a:solidFill>
                <a:ea typeface="Sassoon Infant Rg" pitchFamily="50" charset="0"/>
              </a:rPr>
              <a:t>us aware as soon as possible.</a:t>
            </a:r>
            <a:endParaRPr lang="en-GB" altLang="en-US" sz="1800" dirty="0">
              <a:ea typeface="Sassoon Infant Rg" pitchFamily="50" charset="0"/>
            </a:endParaRPr>
          </a:p>
          <a:p>
            <a:pPr algn="ctr">
              <a:defRPr/>
            </a:pPr>
            <a:r>
              <a:rPr lang="en-IE" sz="1600" dirty="0" smtClean="0">
                <a:ea typeface="Sassoon Infant Rg" pitchFamily="50" charset="0"/>
              </a:rPr>
              <a:t>(Speech </a:t>
            </a:r>
            <a:r>
              <a:rPr lang="en-IE" sz="1600" dirty="0">
                <a:ea typeface="Sassoon Infant Rg" pitchFamily="50" charset="0"/>
              </a:rPr>
              <a:t>and </a:t>
            </a:r>
            <a:r>
              <a:rPr lang="en-IE" sz="1600" dirty="0" smtClean="0">
                <a:ea typeface="Sassoon Infant Rg" pitchFamily="50" charset="0"/>
              </a:rPr>
              <a:t>Language Therapy</a:t>
            </a:r>
            <a:r>
              <a:rPr lang="en-IE" sz="1600" dirty="0">
                <a:ea typeface="Sassoon Infant Rg" pitchFamily="50" charset="0"/>
              </a:rPr>
              <a:t>/ Physical or Occupational </a:t>
            </a:r>
            <a:r>
              <a:rPr lang="en-IE" sz="1600" dirty="0" smtClean="0">
                <a:ea typeface="Sassoon Infant Rg" pitchFamily="50" charset="0"/>
              </a:rPr>
              <a:t>Therapy/            Psychological Services/</a:t>
            </a:r>
            <a:r>
              <a:rPr lang="en-IE" sz="1600" dirty="0">
                <a:ea typeface="Sassoon Infant Rg" pitchFamily="50" charset="0"/>
              </a:rPr>
              <a:t> </a:t>
            </a:r>
            <a:r>
              <a:rPr lang="en-IE" sz="1600" dirty="0" smtClean="0">
                <a:ea typeface="Sassoon Infant Rg" pitchFamily="50" charset="0"/>
              </a:rPr>
              <a:t>Hearing </a:t>
            </a:r>
            <a:r>
              <a:rPr lang="en-IE" sz="1600" dirty="0">
                <a:ea typeface="Sassoon Infant Rg" pitchFamily="50" charset="0"/>
              </a:rPr>
              <a:t>or Vision </a:t>
            </a:r>
            <a:r>
              <a:rPr lang="en-IE" sz="1600" dirty="0" smtClean="0">
                <a:ea typeface="Sassoon Infant Rg" pitchFamily="50" charset="0"/>
              </a:rPr>
              <a:t>Services)</a:t>
            </a:r>
            <a:endParaRPr lang="en-IE" sz="1600" dirty="0">
              <a:ea typeface="Sassoon Infant Rg" pitchFamily="50" charset="0"/>
            </a:endParaRPr>
          </a:p>
        </p:txBody>
      </p:sp>
    </p:spTree>
    <p:extLst>
      <p:ext uri="{BB962C8B-B14F-4D97-AF65-F5344CB8AC3E}">
        <p14:creationId xmlns:p14="http://schemas.microsoft.com/office/powerpoint/2010/main" val="318754692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Dates for your Diary</a:t>
            </a:r>
            <a:endParaRPr lang="en-IE" dirty="0"/>
          </a:p>
        </p:txBody>
      </p:sp>
      <p:sp>
        <p:nvSpPr>
          <p:cNvPr id="3" name="Content Placeholder 2"/>
          <p:cNvSpPr>
            <a:spLocks noGrp="1"/>
          </p:cNvSpPr>
          <p:nvPr>
            <p:ph idx="1"/>
          </p:nvPr>
        </p:nvSpPr>
        <p:spPr/>
        <p:txBody>
          <a:bodyPr/>
          <a:lstStyle/>
          <a:p>
            <a:pPr algn="ctr"/>
            <a:r>
              <a:rPr lang="en-IE" u="sng" dirty="0" smtClean="0"/>
              <a:t>School begins on Monday September 2</a:t>
            </a:r>
            <a:r>
              <a:rPr lang="en-IE" u="sng" baseline="30000" dirty="0" smtClean="0"/>
              <a:t>nd</a:t>
            </a:r>
            <a:r>
              <a:rPr lang="en-IE" u="sng" dirty="0" smtClean="0"/>
              <a:t> @ 9.20am</a:t>
            </a:r>
            <a:endParaRPr lang="en-IE" u="sng" dirty="0"/>
          </a:p>
        </p:txBody>
      </p:sp>
      <p:sp>
        <p:nvSpPr>
          <p:cNvPr id="4" name="Content Placeholder 3"/>
          <p:cNvSpPr>
            <a:spLocks noGrp="1"/>
          </p:cNvSpPr>
          <p:nvPr>
            <p:ph idx="10"/>
          </p:nvPr>
        </p:nvSpPr>
        <p:spPr>
          <a:xfrm>
            <a:off x="405880" y="1808261"/>
            <a:ext cx="8496944" cy="3335239"/>
          </a:xfrm>
        </p:spPr>
        <p:txBody>
          <a:bodyPr/>
          <a:lstStyle/>
          <a:p>
            <a:pPr marL="285750" indent="-285750">
              <a:buFont typeface="Wingdings" panose="05000000000000000000" pitchFamily="2" charset="2"/>
              <a:buChar char="§"/>
            </a:pPr>
            <a:r>
              <a:rPr lang="en-IE" sz="1800" dirty="0" smtClean="0"/>
              <a:t>Week one: 12:00pm finish.</a:t>
            </a:r>
          </a:p>
          <a:p>
            <a:pPr marL="285750" indent="-285750">
              <a:buFont typeface="Wingdings" panose="05000000000000000000" pitchFamily="2" charset="2"/>
              <a:buChar char="§"/>
            </a:pPr>
            <a:r>
              <a:rPr lang="en-IE" sz="1800" dirty="0" smtClean="0"/>
              <a:t>Week two onwards: 2pm finish.</a:t>
            </a:r>
            <a:endParaRPr lang="en-IE" sz="1800" dirty="0"/>
          </a:p>
          <a:p>
            <a:pPr marL="285750" indent="-285750">
              <a:buFont typeface="Wingdings" panose="05000000000000000000" pitchFamily="2" charset="2"/>
              <a:buChar char="§"/>
            </a:pPr>
            <a:r>
              <a:rPr lang="en-IE" sz="1800" dirty="0" smtClean="0"/>
              <a:t>Children must wait behind school gates until a parent/guardian/minder             approaches.</a:t>
            </a:r>
          </a:p>
          <a:p>
            <a:pPr marL="285750" indent="-285750">
              <a:buFont typeface="Wingdings" panose="05000000000000000000" pitchFamily="2" charset="2"/>
              <a:buChar char="§"/>
            </a:pPr>
            <a:r>
              <a:rPr lang="en-IE" sz="1800" dirty="0" smtClean="0"/>
              <a:t>If you require somebody different to collect your child please inform me by   note or phone the school in advance.</a:t>
            </a:r>
          </a:p>
          <a:p>
            <a:endParaRPr lang="en-IE" sz="1800" dirty="0" smtClean="0"/>
          </a:p>
          <a:p>
            <a:endParaRPr lang="en-IE" sz="1800" dirty="0" smtClean="0"/>
          </a:p>
          <a:p>
            <a:pPr algn="ctr"/>
            <a:r>
              <a:rPr lang="en-IE" sz="1800" b="1" dirty="0" smtClean="0"/>
              <a:t>You are all very welcome to attend our annual open </a:t>
            </a:r>
            <a:r>
              <a:rPr lang="en-IE" sz="1800" b="1" dirty="0"/>
              <a:t>d</a:t>
            </a:r>
            <a:r>
              <a:rPr lang="en-IE" sz="1800" b="1" dirty="0" smtClean="0"/>
              <a:t>ay on Friday the 14</a:t>
            </a:r>
            <a:r>
              <a:rPr lang="en-IE" sz="1800" b="1" baseline="30000" dirty="0" smtClean="0"/>
              <a:t>th</a:t>
            </a:r>
            <a:r>
              <a:rPr lang="en-IE" sz="1800" b="1" dirty="0" smtClean="0"/>
              <a:t> of June at 1pm.</a:t>
            </a:r>
          </a:p>
          <a:p>
            <a:pPr algn="ctr"/>
            <a:endParaRPr lang="en-IE" sz="1800" b="1" dirty="0"/>
          </a:p>
          <a:p>
            <a:pPr algn="ctr"/>
            <a:endParaRPr lang="en-IE" sz="1800" b="1" dirty="0" smtClean="0"/>
          </a:p>
          <a:p>
            <a:endParaRPr lang="en-IE" dirty="0"/>
          </a:p>
        </p:txBody>
      </p:sp>
    </p:spTree>
    <p:extLst>
      <p:ext uri="{BB962C8B-B14F-4D97-AF65-F5344CB8AC3E}">
        <p14:creationId xmlns:p14="http://schemas.microsoft.com/office/powerpoint/2010/main" val="7896314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Thank You</a:t>
            </a:r>
            <a:endParaRPr lang="en-IE" dirty="0"/>
          </a:p>
        </p:txBody>
      </p:sp>
      <p:sp>
        <p:nvSpPr>
          <p:cNvPr id="3" name="Content Placeholder 2"/>
          <p:cNvSpPr>
            <a:spLocks noGrp="1"/>
          </p:cNvSpPr>
          <p:nvPr>
            <p:ph idx="1"/>
          </p:nvPr>
        </p:nvSpPr>
        <p:spPr/>
        <p:txBody>
          <a:bodyPr/>
          <a:lstStyle/>
          <a:p>
            <a:endParaRPr lang="en-IE"/>
          </a:p>
        </p:txBody>
      </p:sp>
      <p:sp>
        <p:nvSpPr>
          <p:cNvPr id="4" name="Content Placeholder 3"/>
          <p:cNvSpPr>
            <a:spLocks noGrp="1"/>
          </p:cNvSpPr>
          <p:nvPr>
            <p:ph idx="10"/>
          </p:nvPr>
        </p:nvSpPr>
        <p:spPr/>
        <p:txBody>
          <a:bodyPr/>
          <a:lstStyle/>
          <a:p>
            <a:pPr algn="ctr"/>
            <a:r>
              <a:rPr lang="en-IE" sz="1800" i="1" dirty="0" smtClean="0"/>
              <a:t>Thank you for your time. I am looking forward to teaching</a:t>
            </a:r>
          </a:p>
          <a:p>
            <a:pPr algn="ctr"/>
            <a:r>
              <a:rPr lang="en-IE" sz="1800" i="1" dirty="0" smtClean="0"/>
              <a:t>     the children in September. If you have any question in the  meantime do not hesitate to make contact.</a:t>
            </a:r>
            <a:endParaRPr lang="en-IE" sz="1800" i="1" dirty="0"/>
          </a:p>
        </p:txBody>
      </p:sp>
      <p:pic>
        <p:nvPicPr>
          <p:cNvPr id="5"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90467" y="3723878"/>
            <a:ext cx="1582738" cy="1062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196323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0"/>
          </p:nvPr>
        </p:nvSpPr>
        <p:spPr>
          <a:xfrm>
            <a:off x="-252536" y="1347614"/>
            <a:ext cx="9361040" cy="2995737"/>
          </a:xfrm>
        </p:spPr>
        <p:txBody>
          <a:bodyPr/>
          <a:lstStyle/>
          <a:p>
            <a:pPr marL="457200" indent="-457200">
              <a:spcBef>
                <a:spcPct val="0"/>
              </a:spcBef>
              <a:spcAft>
                <a:spcPts val="1200"/>
              </a:spcAft>
              <a:buFont typeface="Wingdings" panose="05000000000000000000" pitchFamily="2" charset="2"/>
              <a:buChar char="§"/>
            </a:pPr>
            <a:r>
              <a:rPr lang="en-IE" altLang="en-US" sz="1800" dirty="0">
                <a:solidFill>
                  <a:schemeClr val="tx1"/>
                </a:solidFill>
              </a:rPr>
              <a:t>Welcome to all parents </a:t>
            </a:r>
            <a:r>
              <a:rPr lang="en-IE" altLang="en-US" sz="1800" dirty="0" smtClean="0">
                <a:solidFill>
                  <a:schemeClr val="tx1"/>
                </a:solidFill>
              </a:rPr>
              <a:t>and </a:t>
            </a:r>
            <a:r>
              <a:rPr lang="en-IE" altLang="en-US" sz="1800" dirty="0">
                <a:solidFill>
                  <a:schemeClr val="tx1"/>
                </a:solidFill>
              </a:rPr>
              <a:t>guardians</a:t>
            </a:r>
            <a:r>
              <a:rPr lang="en-IE" altLang="en-US" sz="1800" dirty="0" smtClean="0">
                <a:solidFill>
                  <a:schemeClr val="tx1"/>
                </a:solidFill>
              </a:rPr>
              <a:t>.</a:t>
            </a:r>
          </a:p>
          <a:p>
            <a:pPr marL="457200" indent="-457200">
              <a:spcBef>
                <a:spcPct val="0"/>
              </a:spcBef>
              <a:spcAft>
                <a:spcPts val="1200"/>
              </a:spcAft>
              <a:buFont typeface="Wingdings" panose="05000000000000000000" pitchFamily="2" charset="2"/>
              <a:buChar char="§"/>
            </a:pPr>
            <a:endParaRPr lang="en-IE" altLang="en-US" sz="1800" dirty="0">
              <a:solidFill>
                <a:schemeClr val="tx1"/>
              </a:solidFill>
            </a:endParaRPr>
          </a:p>
          <a:p>
            <a:pPr marL="457200" indent="-457200">
              <a:spcBef>
                <a:spcPct val="0"/>
              </a:spcBef>
              <a:spcAft>
                <a:spcPts val="1200"/>
              </a:spcAft>
              <a:buFont typeface="Wingdings" panose="05000000000000000000" pitchFamily="2" charset="2"/>
              <a:buChar char="§"/>
            </a:pPr>
            <a:r>
              <a:rPr lang="en-IE" altLang="en-US" sz="1800" dirty="0">
                <a:solidFill>
                  <a:schemeClr val="tx1"/>
                </a:solidFill>
              </a:rPr>
              <a:t>Your child is finally ready to embark on their exciting journey into formal education</a:t>
            </a:r>
            <a:r>
              <a:rPr lang="en-IE" altLang="en-US" sz="1800" dirty="0" smtClean="0">
                <a:solidFill>
                  <a:schemeClr val="tx1"/>
                </a:solidFill>
              </a:rPr>
              <a:t>.</a:t>
            </a:r>
          </a:p>
          <a:p>
            <a:pPr marL="457200" indent="-457200">
              <a:spcBef>
                <a:spcPct val="0"/>
              </a:spcBef>
              <a:spcAft>
                <a:spcPts val="1200"/>
              </a:spcAft>
              <a:buFont typeface="Wingdings" panose="05000000000000000000" pitchFamily="2" charset="2"/>
              <a:buChar char="§"/>
            </a:pPr>
            <a:endParaRPr lang="en-IE" altLang="en-US" sz="1800" dirty="0">
              <a:solidFill>
                <a:schemeClr val="tx1"/>
              </a:solidFill>
            </a:endParaRPr>
          </a:p>
          <a:p>
            <a:pPr marL="457200" indent="-457200">
              <a:spcBef>
                <a:spcPct val="0"/>
              </a:spcBef>
              <a:spcAft>
                <a:spcPts val="1200"/>
              </a:spcAft>
              <a:buFont typeface="Wingdings" panose="05000000000000000000" pitchFamily="2" charset="2"/>
              <a:buChar char="§"/>
            </a:pPr>
            <a:r>
              <a:rPr lang="en-IE" altLang="en-US" sz="1800" dirty="0">
                <a:solidFill>
                  <a:schemeClr val="tx1"/>
                </a:solidFill>
              </a:rPr>
              <a:t>Today’s presentation is here to inform you about what your child will learn in </a:t>
            </a:r>
            <a:r>
              <a:rPr lang="en-IE" altLang="en-US" sz="1800" dirty="0" smtClean="0">
                <a:solidFill>
                  <a:schemeClr val="tx1"/>
                </a:solidFill>
              </a:rPr>
              <a:t>          school, </a:t>
            </a:r>
            <a:r>
              <a:rPr lang="en-IE" altLang="en-US" sz="1800" dirty="0">
                <a:solidFill>
                  <a:schemeClr val="tx1"/>
                </a:solidFill>
              </a:rPr>
              <a:t>what kind of homework to expect, and practical advice to help you support your </a:t>
            </a:r>
            <a:r>
              <a:rPr lang="en-IE" altLang="en-US" sz="1800" dirty="0" smtClean="0">
                <a:solidFill>
                  <a:schemeClr val="tx1"/>
                </a:solidFill>
              </a:rPr>
              <a:t>child </a:t>
            </a:r>
            <a:r>
              <a:rPr lang="en-IE" altLang="en-US" sz="1800" dirty="0">
                <a:solidFill>
                  <a:schemeClr val="tx1"/>
                </a:solidFill>
              </a:rPr>
              <a:t>as best as you can through their first year of school.</a:t>
            </a:r>
          </a:p>
        </p:txBody>
      </p:sp>
      <p:sp>
        <p:nvSpPr>
          <p:cNvPr id="3" name="Title 2"/>
          <p:cNvSpPr>
            <a:spLocks noGrp="1"/>
          </p:cNvSpPr>
          <p:nvPr>
            <p:ph type="title"/>
          </p:nvPr>
        </p:nvSpPr>
        <p:spPr/>
        <p:txBody>
          <a:bodyPr/>
          <a:lstStyle/>
          <a:p>
            <a:r>
              <a:rPr lang="en-US" dirty="0" smtClean="0"/>
              <a:t>Welcome!</a:t>
            </a:r>
            <a:endParaRPr lang="en-US" dirty="0"/>
          </a:p>
        </p:txBody>
      </p:sp>
    </p:spTree>
    <p:extLst>
      <p:ext uri="{BB962C8B-B14F-4D97-AF65-F5344CB8AC3E}">
        <p14:creationId xmlns:p14="http://schemas.microsoft.com/office/powerpoint/2010/main" val="209059448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altLang="ko-KR" dirty="0" smtClean="0"/>
              <a:t>Preparation for School</a:t>
            </a:r>
            <a:endParaRPr lang="ko-KR" altLang="en-US" dirty="0"/>
          </a:p>
        </p:txBody>
      </p:sp>
      <p:sp>
        <p:nvSpPr>
          <p:cNvPr id="5" name="Content Placeholder 4"/>
          <p:cNvSpPr>
            <a:spLocks noGrp="1"/>
          </p:cNvSpPr>
          <p:nvPr>
            <p:ph idx="10"/>
          </p:nvPr>
        </p:nvSpPr>
        <p:spPr>
          <a:xfrm>
            <a:off x="1331640" y="987574"/>
            <a:ext cx="7812360" cy="4259034"/>
          </a:xfrm>
        </p:spPr>
        <p:txBody>
          <a:bodyPr/>
          <a:lstStyle/>
          <a:p>
            <a:pPr marL="285750" indent="-285750">
              <a:spcBef>
                <a:spcPts val="0"/>
              </a:spcBef>
              <a:spcAft>
                <a:spcPts val="1200"/>
              </a:spcAft>
              <a:buFont typeface="Arial" panose="020B0604020202020204" pitchFamily="34" charset="0"/>
              <a:buChar char="•"/>
              <a:defRPr/>
            </a:pPr>
            <a:r>
              <a:rPr lang="en-IE" altLang="ko-KR" sz="1800" dirty="0" smtClean="0"/>
              <a:t>Please speak positively about school.</a:t>
            </a:r>
          </a:p>
          <a:p>
            <a:pPr marL="285750" indent="-285750">
              <a:spcBef>
                <a:spcPts val="0"/>
              </a:spcBef>
              <a:spcAft>
                <a:spcPts val="1200"/>
              </a:spcAft>
              <a:buFont typeface="Arial" panose="020B0604020202020204" pitchFamily="34" charset="0"/>
              <a:buChar char="•"/>
              <a:defRPr/>
            </a:pPr>
            <a:r>
              <a:rPr lang="en-IE" sz="1800" dirty="0" smtClean="0">
                <a:ea typeface="Sassoon Infant Rg" pitchFamily="50" charset="0"/>
              </a:rPr>
              <a:t>Read books and discuss stories with your child.</a:t>
            </a:r>
          </a:p>
          <a:p>
            <a:pPr marL="285750" indent="-285750">
              <a:spcBef>
                <a:spcPts val="0"/>
              </a:spcBef>
              <a:spcAft>
                <a:spcPts val="1200"/>
              </a:spcAft>
              <a:buFont typeface="Arial" panose="020B0604020202020204" pitchFamily="34" charset="0"/>
              <a:buChar char="•"/>
              <a:defRPr/>
            </a:pPr>
            <a:r>
              <a:rPr lang="en-IE" sz="1800" dirty="0" smtClean="0">
                <a:ea typeface="Sassoon Infant Rg" pitchFamily="50" charset="0"/>
              </a:rPr>
              <a:t>Take trips to your local library.</a:t>
            </a:r>
          </a:p>
          <a:p>
            <a:pPr marL="285750" indent="-285750">
              <a:spcBef>
                <a:spcPts val="0"/>
              </a:spcBef>
              <a:spcAft>
                <a:spcPts val="1200"/>
              </a:spcAft>
              <a:buFont typeface="Arial" panose="020B0604020202020204" pitchFamily="34" charset="0"/>
              <a:buChar char="•"/>
              <a:defRPr/>
            </a:pPr>
            <a:r>
              <a:rPr lang="en-GB" altLang="en-US" sz="1800" dirty="0">
                <a:ea typeface="Sassoon Infant Rg" pitchFamily="50" charset="0"/>
              </a:rPr>
              <a:t>Engage in fine-motor control activities: Threading, making jigsaws,    play dough, fastening buttons etc</a:t>
            </a:r>
            <a:r>
              <a:rPr lang="en-GB" altLang="en-US" sz="1800" dirty="0" smtClean="0">
                <a:ea typeface="Sassoon Infant Rg" pitchFamily="50" charset="0"/>
              </a:rPr>
              <a:t>.</a:t>
            </a:r>
            <a:r>
              <a:rPr lang="en-GB" sz="1800" dirty="0">
                <a:ea typeface="Sassoon Infant Rg" pitchFamily="50" charset="0"/>
              </a:rPr>
              <a:t> </a:t>
            </a:r>
            <a:endParaRPr lang="en-GB" sz="1800" dirty="0" smtClean="0">
              <a:ea typeface="Sassoon Infant Rg" pitchFamily="50" charset="0"/>
            </a:endParaRPr>
          </a:p>
          <a:p>
            <a:pPr marL="285750" indent="-285750">
              <a:spcBef>
                <a:spcPts val="0"/>
              </a:spcBef>
              <a:spcAft>
                <a:spcPts val="1200"/>
              </a:spcAft>
              <a:buFont typeface="Arial" panose="020B0604020202020204" pitchFamily="34" charset="0"/>
              <a:buChar char="•"/>
              <a:defRPr/>
            </a:pPr>
            <a:r>
              <a:rPr lang="en-GB" sz="1800" dirty="0" smtClean="0">
                <a:ea typeface="Sassoon Infant Rg" pitchFamily="50" charset="0"/>
              </a:rPr>
              <a:t>Show </a:t>
            </a:r>
            <a:r>
              <a:rPr lang="en-GB" sz="1800" dirty="0">
                <a:ea typeface="Sassoon Infant Rg" pitchFamily="50" charset="0"/>
              </a:rPr>
              <a:t>your child how to put on/take off their coat (buttons/zip).   </a:t>
            </a:r>
            <a:endParaRPr lang="en-GB" sz="1800" dirty="0" smtClean="0">
              <a:ea typeface="Sassoon Infant Rg" pitchFamily="50" charset="0"/>
            </a:endParaRPr>
          </a:p>
          <a:p>
            <a:pPr marL="285750" indent="-285750">
              <a:spcBef>
                <a:spcPts val="0"/>
              </a:spcBef>
              <a:spcAft>
                <a:spcPts val="1200"/>
              </a:spcAft>
              <a:buFont typeface="Arial" panose="020B0604020202020204" pitchFamily="34" charset="0"/>
              <a:buChar char="•"/>
              <a:defRPr/>
            </a:pPr>
            <a:r>
              <a:rPr lang="en-GB" sz="1800" dirty="0">
                <a:ea typeface="Sassoon Infant Rg" pitchFamily="50" charset="0"/>
              </a:rPr>
              <a:t>L</a:t>
            </a:r>
            <a:r>
              <a:rPr lang="en-GB" sz="1800" dirty="0" smtClean="0">
                <a:ea typeface="Sassoon Infant Rg" pitchFamily="50" charset="0"/>
              </a:rPr>
              <a:t>abel </a:t>
            </a:r>
            <a:r>
              <a:rPr lang="en-GB" sz="1800" dirty="0">
                <a:ea typeface="Sassoon Infant Rg" pitchFamily="50" charset="0"/>
              </a:rPr>
              <a:t>all belongings (especially jumpers and track suit tops).</a:t>
            </a:r>
          </a:p>
          <a:p>
            <a:pPr marL="285750" indent="-285750">
              <a:spcBef>
                <a:spcPts val="0"/>
              </a:spcBef>
              <a:spcAft>
                <a:spcPts val="1200"/>
              </a:spcAft>
              <a:buFont typeface="Arial" panose="020B0604020202020204" pitchFamily="34" charset="0"/>
              <a:buChar char="•"/>
              <a:defRPr/>
            </a:pPr>
            <a:r>
              <a:rPr lang="en-GB" sz="1800" dirty="0">
                <a:ea typeface="Sassoon Infant Rg" pitchFamily="50" charset="0"/>
              </a:rPr>
              <a:t>Write your child’s name on the </a:t>
            </a:r>
            <a:r>
              <a:rPr lang="en-GB" sz="1800" u="sng" dirty="0">
                <a:ea typeface="Sassoon Infant Rg" pitchFamily="50" charset="0"/>
              </a:rPr>
              <a:t>outside</a:t>
            </a:r>
            <a:r>
              <a:rPr lang="en-GB" sz="1800" dirty="0">
                <a:ea typeface="Sassoon Infant Rg" pitchFamily="50" charset="0"/>
              </a:rPr>
              <a:t> of all books.</a:t>
            </a:r>
          </a:p>
          <a:p>
            <a:pPr marL="285750" indent="-285750">
              <a:spcBef>
                <a:spcPts val="0"/>
              </a:spcBef>
              <a:spcAft>
                <a:spcPts val="1200"/>
              </a:spcAft>
              <a:buFont typeface="Arial" panose="020B0604020202020204" pitchFamily="34" charset="0"/>
              <a:buChar char="•"/>
              <a:defRPr/>
            </a:pPr>
            <a:r>
              <a:rPr lang="en-GB" sz="1800" dirty="0">
                <a:ea typeface="Sassoon Infant Rg" pitchFamily="50" charset="0"/>
              </a:rPr>
              <a:t>Shoes - Velcro/no laces if </a:t>
            </a:r>
            <a:r>
              <a:rPr lang="en-GB" sz="1800" dirty="0" smtClean="0">
                <a:ea typeface="Sassoon Infant Rg" pitchFamily="50" charset="0"/>
              </a:rPr>
              <a:t>possible.</a:t>
            </a:r>
          </a:p>
          <a:p>
            <a:pPr marL="285750" indent="-285750">
              <a:spcBef>
                <a:spcPts val="0"/>
              </a:spcBef>
              <a:spcAft>
                <a:spcPts val="1200"/>
              </a:spcAft>
              <a:buFont typeface="Arial" panose="020B0604020202020204" pitchFamily="34" charset="0"/>
              <a:buChar char="•"/>
              <a:defRPr/>
            </a:pPr>
            <a:endParaRPr lang="en-GB" dirty="0">
              <a:ea typeface="Sassoon Infant Rg" pitchFamily="50" charset="0"/>
            </a:endParaRPr>
          </a:p>
        </p:txBody>
      </p:sp>
    </p:spTree>
    <p:extLst>
      <p:ext uri="{BB962C8B-B14F-4D97-AF65-F5344CB8AC3E}">
        <p14:creationId xmlns:p14="http://schemas.microsoft.com/office/powerpoint/2010/main" val="9791076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School Uniform</a:t>
            </a:r>
            <a:endParaRPr lang="en-IE" dirty="0"/>
          </a:p>
        </p:txBody>
      </p:sp>
      <p:sp>
        <p:nvSpPr>
          <p:cNvPr id="7" name="Content Placeholder 6"/>
          <p:cNvSpPr>
            <a:spLocks noGrp="1"/>
          </p:cNvSpPr>
          <p:nvPr>
            <p:ph idx="10"/>
          </p:nvPr>
        </p:nvSpPr>
        <p:spPr>
          <a:xfrm>
            <a:off x="251520" y="1203598"/>
            <a:ext cx="8496944" cy="3600400"/>
          </a:xfrm>
        </p:spPr>
        <p:txBody>
          <a:bodyPr/>
          <a:lstStyle/>
          <a:p>
            <a:pPr marL="285750" indent="-285750">
              <a:spcBef>
                <a:spcPts val="600"/>
              </a:spcBef>
              <a:buClr>
                <a:srgbClr val="402000"/>
              </a:buClr>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n-US" sz="1800" dirty="0">
                <a:solidFill>
                  <a:schemeClr val="tx1"/>
                </a:solidFill>
              </a:rPr>
              <a:t>Navy Jumper/Cardigan</a:t>
            </a:r>
          </a:p>
          <a:p>
            <a:pPr marL="285750" indent="-285750">
              <a:spcBef>
                <a:spcPts val="600"/>
              </a:spcBef>
              <a:buClr>
                <a:srgbClr val="402000"/>
              </a:buClr>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n-US" sz="1800" dirty="0">
                <a:solidFill>
                  <a:schemeClr val="tx1"/>
                </a:solidFill>
              </a:rPr>
              <a:t>Blue shirt</a:t>
            </a:r>
          </a:p>
          <a:p>
            <a:pPr marL="285750" indent="-285750">
              <a:spcBef>
                <a:spcPts val="600"/>
              </a:spcBef>
              <a:buClr>
                <a:srgbClr val="402000"/>
              </a:buClr>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n-US" sz="1800" dirty="0">
                <a:solidFill>
                  <a:schemeClr val="tx1"/>
                </a:solidFill>
              </a:rPr>
              <a:t>Navy trousers/skirt/pinafore</a:t>
            </a:r>
          </a:p>
          <a:p>
            <a:pPr marL="285750" indent="-285750">
              <a:spcBef>
                <a:spcPts val="600"/>
              </a:spcBef>
              <a:buClr>
                <a:srgbClr val="402000"/>
              </a:buClr>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n-US" sz="1800" dirty="0">
                <a:solidFill>
                  <a:schemeClr val="tx1"/>
                </a:solidFill>
              </a:rPr>
              <a:t>Black shoes (Velcro)</a:t>
            </a:r>
          </a:p>
          <a:p>
            <a:pPr>
              <a:spcBef>
                <a:spcPts val="600"/>
              </a:spcBef>
              <a:buClr>
                <a:srgbClr val="402000"/>
              </a:buCl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altLang="en-US" sz="1800" dirty="0">
              <a:solidFill>
                <a:schemeClr val="tx1"/>
              </a:solidFill>
            </a:endParaRPr>
          </a:p>
          <a:p>
            <a:pPr>
              <a:spcBef>
                <a:spcPts val="600"/>
              </a:spcBef>
              <a:buClr>
                <a:srgbClr val="402000"/>
              </a:buCl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n-US" sz="1800" u="sng" dirty="0" smtClean="0">
                <a:solidFill>
                  <a:schemeClr val="tx1"/>
                </a:solidFill>
              </a:rPr>
              <a:t>PE </a:t>
            </a:r>
            <a:r>
              <a:rPr lang="en-GB" altLang="en-US" sz="1800" u="sng" dirty="0">
                <a:solidFill>
                  <a:schemeClr val="tx1"/>
                </a:solidFill>
              </a:rPr>
              <a:t>Uniform</a:t>
            </a:r>
          </a:p>
          <a:p>
            <a:pPr marL="285750" indent="-285750">
              <a:spcBef>
                <a:spcPts val="600"/>
              </a:spcBef>
              <a:buClr>
                <a:srgbClr val="402000"/>
              </a:buClr>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n-US" sz="1800" dirty="0">
                <a:solidFill>
                  <a:schemeClr val="tx1"/>
                </a:solidFill>
              </a:rPr>
              <a:t>Navy tracksuit</a:t>
            </a:r>
          </a:p>
          <a:p>
            <a:pPr marL="285750" indent="-285750">
              <a:spcBef>
                <a:spcPts val="600"/>
              </a:spcBef>
              <a:buClr>
                <a:srgbClr val="402000"/>
              </a:buClr>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n-US" sz="1800" dirty="0">
                <a:solidFill>
                  <a:schemeClr val="tx1"/>
                </a:solidFill>
              </a:rPr>
              <a:t>Blue t-shirt</a:t>
            </a:r>
          </a:p>
          <a:p>
            <a:pPr marL="285750" indent="-285750">
              <a:spcBef>
                <a:spcPts val="600"/>
              </a:spcBef>
              <a:buClr>
                <a:srgbClr val="402000"/>
              </a:buClr>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n-US" sz="1800" dirty="0">
                <a:solidFill>
                  <a:schemeClr val="tx1"/>
                </a:solidFill>
              </a:rPr>
              <a:t>Navy jumper</a:t>
            </a:r>
          </a:p>
          <a:p>
            <a:pPr marL="285750" indent="-285750">
              <a:spcBef>
                <a:spcPts val="600"/>
              </a:spcBef>
              <a:buClr>
                <a:srgbClr val="402000"/>
              </a:buClr>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n-US" sz="1800" dirty="0">
                <a:solidFill>
                  <a:schemeClr val="tx1"/>
                </a:solidFill>
              </a:rPr>
              <a:t>Runners (Velcro</a:t>
            </a:r>
            <a:r>
              <a:rPr lang="en-GB" altLang="en-US" sz="1800" dirty="0" smtClean="0">
                <a:solidFill>
                  <a:schemeClr val="tx1"/>
                </a:solidFill>
              </a:rPr>
              <a:t>)</a:t>
            </a:r>
          </a:p>
          <a:p>
            <a:pPr>
              <a:spcBef>
                <a:spcPts val="600"/>
              </a:spcBef>
              <a:buClr>
                <a:srgbClr val="402000"/>
              </a:buCl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n-US" sz="1800" b="1" dirty="0" smtClean="0">
                <a:latin typeface="Comic Sans MS" panose="030F0702030302020204" pitchFamily="66" charset="0"/>
              </a:rPr>
              <a:t>                            Label </a:t>
            </a:r>
            <a:r>
              <a:rPr lang="en-GB" altLang="en-US" sz="1800" b="1" dirty="0">
                <a:latin typeface="Comic Sans MS" panose="030F0702030302020204" pitchFamily="66" charset="0"/>
              </a:rPr>
              <a:t>all uniform items please</a:t>
            </a:r>
            <a:endParaRPr lang="en-IE" sz="1800" b="1" dirty="0">
              <a:solidFill>
                <a:schemeClr val="tx1"/>
              </a:solidFill>
            </a:endParaRPr>
          </a:p>
        </p:txBody>
      </p:sp>
      <p:pic>
        <p:nvPicPr>
          <p:cNvPr id="8" name="Picture 7"/>
          <p:cNvPicPr>
            <a:picLocks noChangeAspect="1"/>
          </p:cNvPicPr>
          <p:nvPr/>
        </p:nvPicPr>
        <p:blipFill>
          <a:blip r:embed="rId3"/>
          <a:stretch>
            <a:fillRect/>
          </a:stretch>
        </p:blipFill>
        <p:spPr>
          <a:xfrm>
            <a:off x="7062788" y="1125538"/>
            <a:ext cx="1176337" cy="2400300"/>
          </a:xfrm>
          <a:prstGeom prst="rect">
            <a:avLst/>
          </a:prstGeom>
          <a:ln>
            <a:noFill/>
          </a:ln>
          <a:effectLst>
            <a:outerShdw blurRad="292100" dist="139700" dir="2700000" algn="tl" rotWithShape="0">
              <a:srgbClr val="333333">
                <a:alpha val="65000"/>
              </a:srgbClr>
            </a:outerShdw>
          </a:effectLst>
        </p:spPr>
      </p:pic>
      <p:pic>
        <p:nvPicPr>
          <p:cNvPr id="9" name="Picture 8"/>
          <p:cNvPicPr>
            <a:picLocks noChangeAspect="1"/>
          </p:cNvPicPr>
          <p:nvPr/>
        </p:nvPicPr>
        <p:blipFill>
          <a:blip r:embed="rId4"/>
          <a:stretch>
            <a:fillRect/>
          </a:stretch>
        </p:blipFill>
        <p:spPr>
          <a:xfrm>
            <a:off x="4355976" y="2415381"/>
            <a:ext cx="1152525" cy="222091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19555986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Lunch</a:t>
            </a:r>
            <a:endParaRPr lang="en-IE" dirty="0"/>
          </a:p>
        </p:txBody>
      </p:sp>
      <p:sp>
        <p:nvSpPr>
          <p:cNvPr id="4" name="Content Placeholder 3"/>
          <p:cNvSpPr>
            <a:spLocks noGrp="1"/>
          </p:cNvSpPr>
          <p:nvPr>
            <p:ph idx="10"/>
          </p:nvPr>
        </p:nvSpPr>
        <p:spPr>
          <a:xfrm>
            <a:off x="1259632" y="771550"/>
            <a:ext cx="7884368" cy="4248472"/>
          </a:xfrm>
        </p:spPr>
        <p:txBody>
          <a:bodyPr/>
          <a:lstStyle/>
          <a:p>
            <a:pPr marL="285750" indent="-285750">
              <a:spcBef>
                <a:spcPts val="600"/>
              </a:spcBef>
              <a:buClr>
                <a:srgbClr val="402000"/>
              </a:buClr>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n-US" sz="1800" dirty="0">
                <a:solidFill>
                  <a:schemeClr val="tx1"/>
                </a:solidFill>
              </a:rPr>
              <a:t>Break time: 11:00 - </a:t>
            </a:r>
            <a:r>
              <a:rPr lang="en-GB" altLang="en-US" sz="1800" dirty="0" smtClean="0">
                <a:solidFill>
                  <a:schemeClr val="tx1"/>
                </a:solidFill>
              </a:rPr>
              <a:t>11:10  &amp;  Lunch </a:t>
            </a:r>
            <a:r>
              <a:rPr lang="en-GB" altLang="en-US" sz="1800" dirty="0">
                <a:solidFill>
                  <a:schemeClr val="tx1"/>
                </a:solidFill>
              </a:rPr>
              <a:t>time: 12:30 - 13:00</a:t>
            </a:r>
          </a:p>
          <a:p>
            <a:pPr marL="285750" indent="-285750">
              <a:spcBef>
                <a:spcPts val="600"/>
              </a:spcBef>
              <a:buClr>
                <a:srgbClr val="402000"/>
              </a:buClr>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altLang="en-US" sz="1800" dirty="0">
              <a:solidFill>
                <a:schemeClr val="tx1"/>
              </a:solidFill>
            </a:endParaRPr>
          </a:p>
          <a:p>
            <a:pPr marL="285750" indent="-285750" algn="ctr">
              <a:spcBef>
                <a:spcPts val="600"/>
              </a:spcBef>
              <a:buClr>
                <a:srgbClr val="402000"/>
              </a:buClr>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1800" dirty="0" smtClean="0">
                <a:solidFill>
                  <a:schemeClr val="tx1"/>
                </a:solidFill>
              </a:rPr>
              <a:t>Not </a:t>
            </a:r>
            <a:r>
              <a:rPr lang="en-GB" sz="1800" dirty="0">
                <a:solidFill>
                  <a:schemeClr val="tx1"/>
                </a:solidFill>
              </a:rPr>
              <a:t>too much lunch, as it takes a long time to eat and children can get overwhelmed.</a:t>
            </a:r>
            <a:endParaRPr lang="en-GB" altLang="en-US" sz="1800" dirty="0">
              <a:solidFill>
                <a:schemeClr val="tx1"/>
              </a:solidFill>
            </a:endParaRPr>
          </a:p>
          <a:p>
            <a:pPr marL="285750" indent="-285750">
              <a:spcBef>
                <a:spcPts val="600"/>
              </a:spcBef>
              <a:buClr>
                <a:srgbClr val="402000"/>
              </a:buClr>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n-US" sz="1800" dirty="0">
                <a:solidFill>
                  <a:schemeClr val="tx1"/>
                </a:solidFill>
              </a:rPr>
              <a:t>Healthy Lunches - We have a healthy eating policy in </a:t>
            </a:r>
            <a:r>
              <a:rPr lang="en-GB" altLang="en-US" sz="1800" dirty="0" err="1">
                <a:solidFill>
                  <a:schemeClr val="tx1"/>
                </a:solidFill>
              </a:rPr>
              <a:t>Geashill</a:t>
            </a:r>
            <a:r>
              <a:rPr lang="en-GB" altLang="en-US" sz="1800" dirty="0">
                <a:solidFill>
                  <a:schemeClr val="tx1"/>
                </a:solidFill>
              </a:rPr>
              <a:t> N.S. All children are encouraged to bring healthy lunches to school. One small treat is permitted on Fridays.</a:t>
            </a:r>
          </a:p>
          <a:p>
            <a:pPr marL="285750" indent="-285750">
              <a:spcBef>
                <a:spcPts val="600"/>
              </a:spcBef>
              <a:buClr>
                <a:srgbClr val="402000"/>
              </a:buClr>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altLang="en-US" sz="1800" dirty="0">
              <a:solidFill>
                <a:schemeClr val="tx1"/>
              </a:solidFill>
            </a:endParaRPr>
          </a:p>
          <a:p>
            <a:pPr marL="285750" indent="-285750">
              <a:spcBef>
                <a:spcPts val="600"/>
              </a:spcBef>
              <a:buClr>
                <a:srgbClr val="402000"/>
              </a:buClr>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n-US" sz="1800" dirty="0">
                <a:solidFill>
                  <a:schemeClr val="tx1"/>
                </a:solidFill>
              </a:rPr>
              <a:t>If fruit/vegetables are brought for lunch, ensure they are </a:t>
            </a:r>
            <a:r>
              <a:rPr lang="en-GB" altLang="en-US" sz="1800" dirty="0" smtClean="0">
                <a:solidFill>
                  <a:schemeClr val="tx1"/>
                </a:solidFill>
              </a:rPr>
              <a:t>prepared </a:t>
            </a:r>
            <a:r>
              <a:rPr lang="en-GB" altLang="en-US" sz="1800" dirty="0">
                <a:solidFill>
                  <a:schemeClr val="tx1"/>
                </a:solidFill>
              </a:rPr>
              <a:t>in a way that your child can manage independently.</a:t>
            </a:r>
          </a:p>
          <a:p>
            <a:pPr marL="285750" indent="-285750">
              <a:spcBef>
                <a:spcPts val="600"/>
              </a:spcBef>
              <a:buClr>
                <a:srgbClr val="402000"/>
              </a:buClr>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altLang="en-US" sz="1800" dirty="0">
              <a:solidFill>
                <a:schemeClr val="tx1"/>
              </a:solidFill>
            </a:endParaRPr>
          </a:p>
          <a:p>
            <a:pPr marL="285750" indent="-285750">
              <a:spcBef>
                <a:spcPts val="600"/>
              </a:spcBef>
              <a:buClr>
                <a:srgbClr val="402000"/>
              </a:buClr>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n-US" sz="1800" dirty="0">
                <a:solidFill>
                  <a:schemeClr val="tx1"/>
                </a:solidFill>
              </a:rPr>
              <a:t>Bottles of water can be refilled in the classroom. </a:t>
            </a:r>
          </a:p>
        </p:txBody>
      </p:sp>
    </p:spTree>
    <p:extLst>
      <p:ext uri="{BB962C8B-B14F-4D97-AF65-F5344CB8AC3E}">
        <p14:creationId xmlns:p14="http://schemas.microsoft.com/office/powerpoint/2010/main" val="177682507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84466"/>
          </a:xfrm>
        </p:spPr>
        <p:txBody>
          <a:bodyPr/>
          <a:lstStyle/>
          <a:p>
            <a:r>
              <a:rPr lang="en-IE" dirty="0" smtClean="0"/>
              <a:t>Curricular Work</a:t>
            </a:r>
            <a:endParaRPr lang="en-IE" dirty="0"/>
          </a:p>
        </p:txBody>
      </p:sp>
      <p:sp>
        <p:nvSpPr>
          <p:cNvPr id="4" name="Content Placeholder 3"/>
          <p:cNvSpPr>
            <a:spLocks noGrp="1"/>
          </p:cNvSpPr>
          <p:nvPr>
            <p:ph idx="10"/>
          </p:nvPr>
        </p:nvSpPr>
        <p:spPr>
          <a:xfrm>
            <a:off x="0" y="1275606"/>
            <a:ext cx="9144000" cy="3960440"/>
          </a:xfrm>
        </p:spPr>
        <p:txBody>
          <a:bodyPr/>
          <a:lstStyle/>
          <a:p>
            <a:pPr marL="285750" indent="-285750">
              <a:buFont typeface="Wingdings" panose="05000000000000000000" pitchFamily="2" charset="2"/>
              <a:buChar char="§"/>
            </a:pPr>
            <a:r>
              <a:rPr lang="en-IE" altLang="en-US" sz="1800" dirty="0">
                <a:solidFill>
                  <a:schemeClr val="tx1"/>
                </a:solidFill>
              </a:rPr>
              <a:t>English Reading, Writing &amp; Oral Language. (Jolly Phonics &amp; Starlight Programme)</a:t>
            </a:r>
          </a:p>
          <a:p>
            <a:pPr marL="285750" indent="-285750">
              <a:buFont typeface="Wingdings" panose="05000000000000000000" pitchFamily="2" charset="2"/>
              <a:buChar char="§"/>
            </a:pPr>
            <a:r>
              <a:rPr lang="en-IE" altLang="en-US" sz="1800" dirty="0" err="1">
                <a:solidFill>
                  <a:schemeClr val="tx1"/>
                </a:solidFill>
              </a:rPr>
              <a:t>Gaeilge</a:t>
            </a:r>
            <a:r>
              <a:rPr lang="en-IE" altLang="en-US" sz="1800" dirty="0">
                <a:solidFill>
                  <a:schemeClr val="tx1"/>
                </a:solidFill>
              </a:rPr>
              <a:t> (</a:t>
            </a:r>
            <a:r>
              <a:rPr lang="en-IE" altLang="en-US" sz="1800" dirty="0" err="1">
                <a:solidFill>
                  <a:schemeClr val="tx1"/>
                </a:solidFill>
              </a:rPr>
              <a:t>Bua</a:t>
            </a:r>
            <a:r>
              <a:rPr lang="en-IE" altLang="en-US" sz="1800" dirty="0">
                <a:solidFill>
                  <a:schemeClr val="tx1"/>
                </a:solidFill>
              </a:rPr>
              <a:t> </a:t>
            </a:r>
            <a:r>
              <a:rPr lang="en-IE" altLang="en-US" sz="1800" dirty="0" err="1">
                <a:solidFill>
                  <a:schemeClr val="tx1"/>
                </a:solidFill>
              </a:rPr>
              <a:t>na</a:t>
            </a:r>
            <a:r>
              <a:rPr lang="en-IE" altLang="en-US" sz="1800" dirty="0">
                <a:solidFill>
                  <a:schemeClr val="tx1"/>
                </a:solidFill>
              </a:rPr>
              <a:t> </a:t>
            </a:r>
            <a:r>
              <a:rPr lang="en-IE" altLang="en-US" sz="1800" dirty="0" err="1">
                <a:solidFill>
                  <a:schemeClr val="tx1"/>
                </a:solidFill>
              </a:rPr>
              <a:t>Cainte</a:t>
            </a:r>
            <a:r>
              <a:rPr lang="en-IE" altLang="en-US" sz="1800" dirty="0">
                <a:solidFill>
                  <a:schemeClr val="tx1"/>
                </a:solidFill>
              </a:rPr>
              <a:t> </a:t>
            </a:r>
            <a:r>
              <a:rPr lang="en-IE" altLang="en-US" sz="1800" dirty="0" smtClean="0">
                <a:solidFill>
                  <a:schemeClr val="tx1"/>
                </a:solidFill>
              </a:rPr>
              <a:t>A)</a:t>
            </a:r>
            <a:endParaRPr lang="en-IE" altLang="en-US" sz="1800" dirty="0">
              <a:solidFill>
                <a:schemeClr val="tx1"/>
              </a:solidFill>
            </a:endParaRPr>
          </a:p>
          <a:p>
            <a:pPr marL="285750" indent="-285750">
              <a:buFont typeface="Wingdings" panose="05000000000000000000" pitchFamily="2" charset="2"/>
              <a:buChar char="§"/>
            </a:pPr>
            <a:r>
              <a:rPr lang="en-IE" altLang="en-US" sz="1800" dirty="0">
                <a:solidFill>
                  <a:schemeClr val="tx1"/>
                </a:solidFill>
              </a:rPr>
              <a:t>Maths (Planet Maths)</a:t>
            </a:r>
          </a:p>
          <a:p>
            <a:pPr marL="285750" indent="-285750">
              <a:buFont typeface="Wingdings" panose="05000000000000000000" pitchFamily="2" charset="2"/>
              <a:buChar char="§"/>
            </a:pPr>
            <a:r>
              <a:rPr lang="en-IE" altLang="en-US" sz="1800" dirty="0">
                <a:solidFill>
                  <a:schemeClr val="tx1"/>
                </a:solidFill>
              </a:rPr>
              <a:t>Social Environmental &amp; Scientific Education (S.E.S.E)</a:t>
            </a:r>
          </a:p>
          <a:p>
            <a:pPr marL="285750" indent="-285750">
              <a:buFont typeface="Wingdings" panose="05000000000000000000" pitchFamily="2" charset="2"/>
              <a:buChar char="§"/>
            </a:pPr>
            <a:r>
              <a:rPr lang="en-IE" altLang="en-US" sz="1800" dirty="0">
                <a:solidFill>
                  <a:schemeClr val="tx1"/>
                </a:solidFill>
              </a:rPr>
              <a:t>Art</a:t>
            </a:r>
          </a:p>
          <a:p>
            <a:pPr marL="285750" indent="-285750">
              <a:buFont typeface="Wingdings" panose="05000000000000000000" pitchFamily="2" charset="2"/>
              <a:buChar char="§"/>
            </a:pPr>
            <a:r>
              <a:rPr lang="en-IE" altLang="en-US" sz="1800" dirty="0">
                <a:solidFill>
                  <a:schemeClr val="tx1"/>
                </a:solidFill>
              </a:rPr>
              <a:t>Music</a:t>
            </a:r>
          </a:p>
          <a:p>
            <a:pPr marL="285750" indent="-285750">
              <a:buFont typeface="Wingdings" panose="05000000000000000000" pitchFamily="2" charset="2"/>
              <a:buChar char="§"/>
            </a:pPr>
            <a:r>
              <a:rPr lang="en-IE" altLang="en-US" sz="1800" dirty="0">
                <a:solidFill>
                  <a:schemeClr val="tx1"/>
                </a:solidFill>
              </a:rPr>
              <a:t>Drama</a:t>
            </a:r>
          </a:p>
          <a:p>
            <a:pPr marL="285750" indent="-285750">
              <a:buFont typeface="Wingdings" panose="05000000000000000000" pitchFamily="2" charset="2"/>
              <a:buChar char="§"/>
            </a:pPr>
            <a:r>
              <a:rPr lang="en-IE" altLang="en-US" sz="1800" dirty="0">
                <a:solidFill>
                  <a:schemeClr val="tx1"/>
                </a:solidFill>
              </a:rPr>
              <a:t>P.E. </a:t>
            </a:r>
          </a:p>
          <a:p>
            <a:pPr marL="285750" indent="-285750">
              <a:buFont typeface="Wingdings" panose="05000000000000000000" pitchFamily="2" charset="2"/>
              <a:buChar char="§"/>
            </a:pPr>
            <a:r>
              <a:rPr lang="en-IE" altLang="en-US" sz="1800" dirty="0">
                <a:solidFill>
                  <a:schemeClr val="tx1"/>
                </a:solidFill>
              </a:rPr>
              <a:t>Social, Personal &amp; Health Education (</a:t>
            </a:r>
            <a:r>
              <a:rPr lang="en-IE" altLang="en-US" sz="1800" dirty="0" smtClean="0">
                <a:solidFill>
                  <a:schemeClr val="tx1"/>
                </a:solidFill>
              </a:rPr>
              <a:t>S.P.H.E</a:t>
            </a:r>
            <a:r>
              <a:rPr lang="en-IE" altLang="en-US" sz="1800" dirty="0">
                <a:solidFill>
                  <a:schemeClr val="tx1"/>
                </a:solidFill>
              </a:rPr>
              <a:t>)</a:t>
            </a:r>
          </a:p>
          <a:p>
            <a:pPr marL="285750" indent="-285750">
              <a:buFont typeface="Wingdings" panose="05000000000000000000" pitchFamily="2" charset="2"/>
              <a:buChar char="§"/>
            </a:pPr>
            <a:r>
              <a:rPr lang="en-IE" altLang="en-US" sz="1800" dirty="0">
                <a:solidFill>
                  <a:schemeClr val="tx1"/>
                </a:solidFill>
              </a:rPr>
              <a:t>Religion (Grow In Love Primary </a:t>
            </a:r>
            <a:r>
              <a:rPr lang="en-IE" altLang="en-US" sz="1800" dirty="0" smtClean="0">
                <a:solidFill>
                  <a:schemeClr val="tx1"/>
                </a:solidFill>
              </a:rPr>
              <a:t>1).</a:t>
            </a:r>
            <a:endParaRPr lang="en-IE" altLang="en-US" sz="1800" dirty="0">
              <a:solidFill>
                <a:schemeClr val="tx1"/>
              </a:solidFill>
            </a:endParaRPr>
          </a:p>
          <a:p>
            <a:endParaRPr lang="en-IE" dirty="0"/>
          </a:p>
        </p:txBody>
      </p:sp>
    </p:spTree>
    <p:extLst>
      <p:ext uri="{BB962C8B-B14F-4D97-AF65-F5344CB8AC3E}">
        <p14:creationId xmlns:p14="http://schemas.microsoft.com/office/powerpoint/2010/main" val="201236417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err="1" smtClean="0"/>
              <a:t>Aistear</a:t>
            </a:r>
            <a:endParaRPr lang="en-IE" dirty="0"/>
          </a:p>
        </p:txBody>
      </p:sp>
      <p:sp>
        <p:nvSpPr>
          <p:cNvPr id="4" name="Content Placeholder 3"/>
          <p:cNvSpPr>
            <a:spLocks noGrp="1"/>
          </p:cNvSpPr>
          <p:nvPr>
            <p:ph idx="10"/>
          </p:nvPr>
        </p:nvSpPr>
        <p:spPr>
          <a:xfrm>
            <a:off x="1331640" y="771550"/>
            <a:ext cx="7704856" cy="4248472"/>
          </a:xfrm>
        </p:spPr>
        <p:txBody>
          <a:bodyPr/>
          <a:lstStyle/>
          <a:p>
            <a:pPr>
              <a:lnSpc>
                <a:spcPct val="120000"/>
              </a:lnSpc>
              <a:spcBef>
                <a:spcPct val="0"/>
              </a:spcBef>
              <a:spcAft>
                <a:spcPts val="1200"/>
              </a:spcAft>
            </a:pPr>
            <a:r>
              <a:rPr lang="en-IE" altLang="en-US" dirty="0" err="1">
                <a:solidFill>
                  <a:schemeClr val="tx1"/>
                </a:solidFill>
              </a:rPr>
              <a:t>Aistear</a:t>
            </a:r>
            <a:r>
              <a:rPr lang="en-IE" altLang="en-US" dirty="0">
                <a:solidFill>
                  <a:schemeClr val="tx1"/>
                </a:solidFill>
              </a:rPr>
              <a:t> is a curriculum framework for children from birth to 6 years old. </a:t>
            </a:r>
            <a:r>
              <a:rPr lang="en-IE" altLang="en-US" dirty="0" err="1">
                <a:solidFill>
                  <a:schemeClr val="tx1"/>
                </a:solidFill>
              </a:rPr>
              <a:t>Aistear</a:t>
            </a:r>
            <a:r>
              <a:rPr lang="en-IE" altLang="en-US" dirty="0">
                <a:solidFill>
                  <a:schemeClr val="tx1"/>
                </a:solidFill>
              </a:rPr>
              <a:t> is the Irish </a:t>
            </a:r>
            <a:r>
              <a:rPr lang="en-IE" altLang="en-US" dirty="0" smtClean="0">
                <a:solidFill>
                  <a:schemeClr val="tx1"/>
                </a:solidFill>
              </a:rPr>
              <a:t>  word </a:t>
            </a:r>
            <a:r>
              <a:rPr lang="en-IE" altLang="en-US" dirty="0">
                <a:solidFill>
                  <a:schemeClr val="tx1"/>
                </a:solidFill>
              </a:rPr>
              <a:t>for a journey.</a:t>
            </a:r>
          </a:p>
          <a:p>
            <a:pPr>
              <a:lnSpc>
                <a:spcPct val="120000"/>
              </a:lnSpc>
              <a:spcBef>
                <a:spcPct val="0"/>
              </a:spcBef>
              <a:spcAft>
                <a:spcPts val="1200"/>
              </a:spcAft>
            </a:pPr>
            <a:r>
              <a:rPr lang="en-IE" altLang="en-US" dirty="0" smtClean="0">
                <a:solidFill>
                  <a:schemeClr val="tx1"/>
                </a:solidFill>
              </a:rPr>
              <a:t>It </a:t>
            </a:r>
            <a:r>
              <a:rPr lang="en-IE" altLang="en-US" dirty="0">
                <a:solidFill>
                  <a:schemeClr val="tx1"/>
                </a:solidFill>
              </a:rPr>
              <a:t>is not a separate subject but a way of teaching every subject. It places an important </a:t>
            </a:r>
            <a:r>
              <a:rPr lang="en-IE" altLang="en-US" dirty="0" smtClean="0">
                <a:solidFill>
                  <a:schemeClr val="tx1"/>
                </a:solidFill>
              </a:rPr>
              <a:t>        emphasis </a:t>
            </a:r>
            <a:r>
              <a:rPr lang="en-IE" altLang="en-US" dirty="0">
                <a:solidFill>
                  <a:schemeClr val="tx1"/>
                </a:solidFill>
              </a:rPr>
              <a:t>on learning through play.</a:t>
            </a:r>
          </a:p>
          <a:p>
            <a:pPr>
              <a:lnSpc>
                <a:spcPct val="120000"/>
              </a:lnSpc>
              <a:spcBef>
                <a:spcPct val="0"/>
              </a:spcBef>
              <a:spcAft>
                <a:spcPts val="1200"/>
              </a:spcAft>
            </a:pPr>
            <a:r>
              <a:rPr lang="en-IE" altLang="en-US" dirty="0">
                <a:solidFill>
                  <a:schemeClr val="tx1"/>
                </a:solidFill>
              </a:rPr>
              <a:t>This play is structured play, designed carefully by the teacher. It consists of various stations such as role play, small world play, messy play, construction, junk art etc.</a:t>
            </a:r>
          </a:p>
          <a:p>
            <a:pPr>
              <a:lnSpc>
                <a:spcPct val="120000"/>
              </a:lnSpc>
              <a:spcBef>
                <a:spcPct val="0"/>
              </a:spcBef>
              <a:spcAft>
                <a:spcPts val="1200"/>
              </a:spcAft>
            </a:pPr>
            <a:r>
              <a:rPr lang="en-IE" altLang="en-US" dirty="0">
                <a:solidFill>
                  <a:schemeClr val="tx1"/>
                </a:solidFill>
              </a:rPr>
              <a:t>New vocabulary will be taught before beginning each new theme. The children are </a:t>
            </a:r>
            <a:r>
              <a:rPr lang="en-IE" altLang="en-US" dirty="0" smtClean="0">
                <a:solidFill>
                  <a:schemeClr val="tx1"/>
                </a:solidFill>
              </a:rPr>
              <a:t>             encouraged </a:t>
            </a:r>
            <a:r>
              <a:rPr lang="en-IE" altLang="en-US" dirty="0">
                <a:solidFill>
                  <a:schemeClr val="tx1"/>
                </a:solidFill>
              </a:rPr>
              <a:t>to use this language in context during </a:t>
            </a:r>
            <a:r>
              <a:rPr lang="en-IE" altLang="en-US" dirty="0" err="1">
                <a:solidFill>
                  <a:schemeClr val="tx1"/>
                </a:solidFill>
              </a:rPr>
              <a:t>Aistear</a:t>
            </a:r>
            <a:r>
              <a:rPr lang="en-IE" altLang="en-US" dirty="0">
                <a:solidFill>
                  <a:schemeClr val="tx1"/>
                </a:solidFill>
              </a:rPr>
              <a:t> time.</a:t>
            </a:r>
          </a:p>
          <a:p>
            <a:pPr>
              <a:lnSpc>
                <a:spcPct val="120000"/>
              </a:lnSpc>
              <a:spcBef>
                <a:spcPct val="0"/>
              </a:spcBef>
              <a:spcAft>
                <a:spcPts val="1200"/>
              </a:spcAft>
            </a:pPr>
            <a:r>
              <a:rPr lang="en-IE" altLang="en-US" dirty="0">
                <a:solidFill>
                  <a:schemeClr val="tx1"/>
                </a:solidFill>
              </a:rPr>
              <a:t>A new theme will be explored every few weeks: travel, the supermarket, the restaurant etc.</a:t>
            </a:r>
          </a:p>
          <a:p>
            <a:pPr>
              <a:lnSpc>
                <a:spcPct val="120000"/>
              </a:lnSpc>
              <a:spcBef>
                <a:spcPct val="0"/>
              </a:spcBef>
              <a:spcAft>
                <a:spcPts val="1200"/>
              </a:spcAft>
            </a:pPr>
            <a:r>
              <a:rPr lang="en-IE" altLang="en-US" dirty="0">
                <a:solidFill>
                  <a:schemeClr val="tx1"/>
                </a:solidFill>
              </a:rPr>
              <a:t>It strives to make children’s learning relevant to their own lives and experiences.</a:t>
            </a:r>
          </a:p>
          <a:p>
            <a:pPr>
              <a:lnSpc>
                <a:spcPct val="120000"/>
              </a:lnSpc>
              <a:spcBef>
                <a:spcPct val="0"/>
              </a:spcBef>
              <a:spcAft>
                <a:spcPts val="1200"/>
              </a:spcAft>
            </a:pPr>
            <a:r>
              <a:rPr lang="en-IE" altLang="en-US" dirty="0">
                <a:solidFill>
                  <a:schemeClr val="tx1"/>
                </a:solidFill>
              </a:rPr>
              <a:t>The adult guides the children in their learning. You, as a parent, also play a hugely  </a:t>
            </a:r>
            <a:r>
              <a:rPr lang="en-IE" altLang="en-US" dirty="0" smtClean="0">
                <a:solidFill>
                  <a:schemeClr val="tx1"/>
                </a:solidFill>
              </a:rPr>
              <a:t>              important </a:t>
            </a:r>
            <a:r>
              <a:rPr lang="en-IE" altLang="en-US" dirty="0">
                <a:solidFill>
                  <a:schemeClr val="tx1"/>
                </a:solidFill>
              </a:rPr>
              <a:t>role in this.</a:t>
            </a:r>
          </a:p>
        </p:txBody>
      </p:sp>
    </p:spTree>
    <p:extLst>
      <p:ext uri="{BB962C8B-B14F-4D97-AF65-F5344CB8AC3E}">
        <p14:creationId xmlns:p14="http://schemas.microsoft.com/office/powerpoint/2010/main" val="422408408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Phonics</a:t>
            </a:r>
            <a:endParaRPr lang="en-IE" dirty="0"/>
          </a:p>
        </p:txBody>
      </p:sp>
      <p:sp>
        <p:nvSpPr>
          <p:cNvPr id="4" name="Content Placeholder 3"/>
          <p:cNvSpPr>
            <a:spLocks noGrp="1"/>
          </p:cNvSpPr>
          <p:nvPr>
            <p:ph idx="10"/>
          </p:nvPr>
        </p:nvSpPr>
        <p:spPr>
          <a:xfrm>
            <a:off x="-180528" y="1131590"/>
            <a:ext cx="9324528" cy="3672408"/>
          </a:xfrm>
        </p:spPr>
        <p:txBody>
          <a:bodyPr/>
          <a:lstStyle/>
          <a:p>
            <a:pPr marL="285750" indent="-285750">
              <a:spcBef>
                <a:spcPct val="0"/>
              </a:spcBef>
              <a:spcAft>
                <a:spcPts val="1200"/>
              </a:spcAft>
              <a:buFont typeface="Wingdings" panose="05000000000000000000" pitchFamily="2" charset="2"/>
              <a:buChar char="§"/>
            </a:pPr>
            <a:r>
              <a:rPr lang="en-IE" altLang="en-US" sz="1800" dirty="0">
                <a:solidFill>
                  <a:schemeClr val="tx1"/>
                </a:solidFill>
              </a:rPr>
              <a:t>Children are now taught to read using phonics.</a:t>
            </a:r>
          </a:p>
          <a:p>
            <a:pPr marL="285750" indent="-285750">
              <a:spcBef>
                <a:spcPct val="0"/>
              </a:spcBef>
              <a:spcAft>
                <a:spcPts val="1200"/>
              </a:spcAft>
              <a:buFont typeface="Wingdings" panose="05000000000000000000" pitchFamily="2" charset="2"/>
              <a:buChar char="§"/>
            </a:pPr>
            <a:r>
              <a:rPr lang="en-IE" altLang="en-US" sz="1800" dirty="0">
                <a:solidFill>
                  <a:schemeClr val="tx1"/>
                </a:solidFill>
              </a:rPr>
              <a:t>The children are taught </a:t>
            </a:r>
            <a:r>
              <a:rPr lang="en-IE" altLang="en-US" sz="1800" dirty="0" smtClean="0">
                <a:solidFill>
                  <a:schemeClr val="tx1"/>
                </a:solidFill>
              </a:rPr>
              <a:t>42 </a:t>
            </a:r>
            <a:r>
              <a:rPr lang="en-IE" altLang="en-US" sz="1800" dirty="0">
                <a:solidFill>
                  <a:schemeClr val="tx1"/>
                </a:solidFill>
              </a:rPr>
              <a:t>letter sounds</a:t>
            </a:r>
            <a:r>
              <a:rPr lang="en-IE" altLang="en-US" sz="1800" dirty="0" smtClean="0">
                <a:solidFill>
                  <a:schemeClr val="tx1"/>
                </a:solidFill>
              </a:rPr>
              <a:t>. Each sound has a story, song and action to accompany it.</a:t>
            </a:r>
            <a:endParaRPr lang="en-IE" altLang="en-US" sz="1800" dirty="0">
              <a:solidFill>
                <a:schemeClr val="tx1"/>
              </a:solidFill>
            </a:endParaRPr>
          </a:p>
          <a:p>
            <a:pPr marL="285750" indent="-285750">
              <a:spcBef>
                <a:spcPct val="0"/>
              </a:spcBef>
              <a:spcAft>
                <a:spcPts val="1200"/>
              </a:spcAft>
              <a:buFont typeface="Wingdings" panose="05000000000000000000" pitchFamily="2" charset="2"/>
              <a:buChar char="§"/>
            </a:pPr>
            <a:r>
              <a:rPr lang="en-IE" altLang="en-US" sz="1800" dirty="0">
                <a:solidFill>
                  <a:schemeClr val="tx1"/>
                </a:solidFill>
              </a:rPr>
              <a:t>Letter names become more of a focus at a later time.</a:t>
            </a:r>
          </a:p>
          <a:p>
            <a:pPr marL="285750" indent="-285750">
              <a:spcBef>
                <a:spcPct val="0"/>
              </a:spcBef>
              <a:spcAft>
                <a:spcPts val="1200"/>
              </a:spcAft>
              <a:buFont typeface="Wingdings" panose="05000000000000000000" pitchFamily="2" charset="2"/>
              <a:buChar char="§"/>
            </a:pPr>
            <a:r>
              <a:rPr lang="en-IE" altLang="en-US" sz="1800" dirty="0">
                <a:solidFill>
                  <a:schemeClr val="tx1"/>
                </a:solidFill>
              </a:rPr>
              <a:t>Reading is taught using a ‘blending’ technique, where children are taught to ‘blend’ </a:t>
            </a:r>
            <a:r>
              <a:rPr lang="en-IE" altLang="en-US" sz="1800" dirty="0" smtClean="0">
                <a:solidFill>
                  <a:schemeClr val="tx1"/>
                </a:solidFill>
              </a:rPr>
              <a:t> sounds </a:t>
            </a:r>
            <a:r>
              <a:rPr lang="en-IE" altLang="en-US" sz="1800" dirty="0">
                <a:solidFill>
                  <a:schemeClr val="tx1"/>
                </a:solidFill>
              </a:rPr>
              <a:t>together. For example, c-a-t, b-a-g.</a:t>
            </a:r>
          </a:p>
          <a:p>
            <a:pPr marL="285750" indent="-285750">
              <a:spcBef>
                <a:spcPct val="0"/>
              </a:spcBef>
              <a:spcAft>
                <a:spcPts val="1200"/>
              </a:spcAft>
              <a:buFont typeface="Wingdings" panose="05000000000000000000" pitchFamily="2" charset="2"/>
              <a:buChar char="§"/>
            </a:pPr>
            <a:r>
              <a:rPr lang="en-IE" altLang="en-US" sz="1800" dirty="0">
                <a:solidFill>
                  <a:schemeClr val="tx1"/>
                </a:solidFill>
              </a:rPr>
              <a:t>Words that cannot be sounded out (also known as ‘tricky words’, such as ‘the’, ‘our’, ‘he’ and ‘she’), are given to the children to learn by sight. It is important to practise </a:t>
            </a:r>
            <a:r>
              <a:rPr lang="en-IE" altLang="en-US" sz="1800" dirty="0" smtClean="0">
                <a:solidFill>
                  <a:schemeClr val="tx1"/>
                </a:solidFill>
              </a:rPr>
              <a:t>   tricky </a:t>
            </a:r>
            <a:r>
              <a:rPr lang="en-IE" altLang="en-US" sz="1800" dirty="0">
                <a:solidFill>
                  <a:schemeClr val="tx1"/>
                </a:solidFill>
              </a:rPr>
              <a:t>words with your child each night.</a:t>
            </a:r>
          </a:p>
        </p:txBody>
      </p:sp>
    </p:spTree>
    <p:extLst>
      <p:ext uri="{BB962C8B-B14F-4D97-AF65-F5344CB8AC3E}">
        <p14:creationId xmlns:p14="http://schemas.microsoft.com/office/powerpoint/2010/main" val="112847949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Homework</a:t>
            </a:r>
            <a:endParaRPr lang="en-IE" dirty="0"/>
          </a:p>
        </p:txBody>
      </p:sp>
      <p:sp>
        <p:nvSpPr>
          <p:cNvPr id="4" name="Content Placeholder 3"/>
          <p:cNvSpPr>
            <a:spLocks noGrp="1"/>
          </p:cNvSpPr>
          <p:nvPr>
            <p:ph idx="10"/>
          </p:nvPr>
        </p:nvSpPr>
        <p:spPr>
          <a:xfrm>
            <a:off x="1614023" y="884466"/>
            <a:ext cx="6912768" cy="4248472"/>
          </a:xfrm>
        </p:spPr>
        <p:txBody>
          <a:bodyPr/>
          <a:lstStyle/>
          <a:p>
            <a:pPr marL="285750" indent="-285750">
              <a:buFont typeface="Wingdings" panose="05000000000000000000" pitchFamily="2" charset="2"/>
              <a:buChar char="§"/>
            </a:pPr>
            <a:r>
              <a:rPr lang="en-IE" sz="1800" dirty="0" smtClean="0"/>
              <a:t>Should take 10-15 minutes with no distractions.</a:t>
            </a:r>
          </a:p>
          <a:p>
            <a:endParaRPr lang="en-IE" sz="1800" dirty="0" smtClean="0"/>
          </a:p>
          <a:p>
            <a:pPr marL="285750" indent="-285750">
              <a:spcBef>
                <a:spcPts val="0"/>
              </a:spcBef>
              <a:spcAft>
                <a:spcPts val="1200"/>
              </a:spcAft>
              <a:buFont typeface="Arial" panose="020B0604020202020204" pitchFamily="34" charset="0"/>
              <a:buChar char="•"/>
              <a:defRPr/>
            </a:pPr>
            <a:r>
              <a:rPr lang="en-IE" sz="1800" dirty="0" smtClean="0">
                <a:ea typeface="Sassoon Infant Rg" pitchFamily="50" charset="0"/>
              </a:rPr>
              <a:t>Each child will have a zipped homework folder. </a:t>
            </a:r>
            <a:r>
              <a:rPr lang="en-IE" sz="1800" dirty="0">
                <a:ea typeface="Sassoon Infant Rg" pitchFamily="50" charset="0"/>
              </a:rPr>
              <a:t>Notes </a:t>
            </a:r>
            <a:r>
              <a:rPr lang="en-IE" sz="1800" dirty="0" smtClean="0">
                <a:ea typeface="Sassoon Infant Rg" pitchFamily="50" charset="0"/>
              </a:rPr>
              <a:t>for      home </a:t>
            </a:r>
            <a:r>
              <a:rPr lang="en-IE" sz="1800" dirty="0">
                <a:ea typeface="Sassoon Infant Rg" pitchFamily="50" charset="0"/>
              </a:rPr>
              <a:t>will be put </a:t>
            </a:r>
            <a:r>
              <a:rPr lang="en-IE" sz="1800" dirty="0" smtClean="0">
                <a:ea typeface="Sassoon Infant Rg" pitchFamily="50" charset="0"/>
              </a:rPr>
              <a:t>in the folder. If </a:t>
            </a:r>
            <a:r>
              <a:rPr lang="en-IE" sz="1800" dirty="0">
                <a:ea typeface="Sassoon Infant Rg" pitchFamily="50" charset="0"/>
              </a:rPr>
              <a:t>you wish to send in a note, </a:t>
            </a:r>
            <a:r>
              <a:rPr lang="en-IE" sz="1800" dirty="0" smtClean="0">
                <a:ea typeface="Sassoon Infant Rg" pitchFamily="50" charset="0"/>
              </a:rPr>
              <a:t> put </a:t>
            </a:r>
            <a:r>
              <a:rPr lang="en-IE" sz="1800" dirty="0">
                <a:ea typeface="Sassoon Infant Rg" pitchFamily="50" charset="0"/>
              </a:rPr>
              <a:t>it in the folder and make it </a:t>
            </a:r>
            <a:r>
              <a:rPr lang="en-IE" sz="1800" dirty="0" smtClean="0">
                <a:ea typeface="Sassoon Infant Rg" pitchFamily="50" charset="0"/>
              </a:rPr>
              <a:t>visible. </a:t>
            </a:r>
            <a:endParaRPr lang="en-IE" sz="1800" dirty="0">
              <a:ea typeface="Sassoon Infant Rg" pitchFamily="50" charset="0"/>
            </a:endParaRPr>
          </a:p>
          <a:p>
            <a:pPr marL="285750" indent="-285750">
              <a:spcBef>
                <a:spcPts val="0"/>
              </a:spcBef>
              <a:spcAft>
                <a:spcPts val="1200"/>
              </a:spcAft>
              <a:buFont typeface="Arial" panose="020B0604020202020204" pitchFamily="34" charset="0"/>
              <a:buChar char="•"/>
              <a:defRPr/>
            </a:pPr>
            <a:r>
              <a:rPr lang="en-IE" sz="1800" dirty="0">
                <a:ea typeface="Sassoon Infant Rg" pitchFamily="50" charset="0"/>
              </a:rPr>
              <a:t>Homework sheets will be given out each Monday. They will </a:t>
            </a:r>
            <a:r>
              <a:rPr lang="en-IE" sz="1800" dirty="0" smtClean="0">
                <a:ea typeface="Sassoon Infant Rg" pitchFamily="50" charset="0"/>
              </a:rPr>
              <a:t> explain </a:t>
            </a:r>
            <a:r>
              <a:rPr lang="en-IE" sz="1800" dirty="0">
                <a:ea typeface="Sassoon Infant Rg" pitchFamily="50" charset="0"/>
              </a:rPr>
              <a:t>what </a:t>
            </a:r>
            <a:r>
              <a:rPr lang="en-IE" sz="1800" dirty="0" smtClean="0">
                <a:ea typeface="Sassoon Infant Rg" pitchFamily="50" charset="0"/>
              </a:rPr>
              <a:t>has to </a:t>
            </a:r>
            <a:r>
              <a:rPr lang="en-IE" sz="1800" dirty="0">
                <a:ea typeface="Sassoon Infant Rg" pitchFamily="50" charset="0"/>
              </a:rPr>
              <a:t>be </a:t>
            </a:r>
            <a:r>
              <a:rPr lang="en-IE" sz="1800" dirty="0" smtClean="0">
                <a:ea typeface="Sassoon Infant Rg" pitchFamily="50" charset="0"/>
              </a:rPr>
              <a:t>done</a:t>
            </a:r>
            <a:r>
              <a:rPr lang="en-IE" sz="1800" dirty="0">
                <a:ea typeface="Sassoon Infant Rg" pitchFamily="50" charset="0"/>
              </a:rPr>
              <a:t> </a:t>
            </a:r>
            <a:r>
              <a:rPr lang="en-IE" sz="1800" dirty="0" smtClean="0">
                <a:ea typeface="Sassoon Infant Rg" pitchFamily="50" charset="0"/>
              </a:rPr>
              <a:t>for the upcoming week. </a:t>
            </a:r>
          </a:p>
          <a:p>
            <a:pPr marL="285750" indent="-285750">
              <a:spcBef>
                <a:spcPts val="0"/>
              </a:spcBef>
              <a:spcAft>
                <a:spcPts val="1200"/>
              </a:spcAft>
              <a:buFont typeface="Arial" panose="020B0604020202020204" pitchFamily="34" charset="0"/>
              <a:buChar char="•"/>
              <a:defRPr/>
            </a:pPr>
            <a:r>
              <a:rPr lang="en-IE" sz="1800" dirty="0" smtClean="0">
                <a:ea typeface="Sassoon Infant Rg" pitchFamily="50" charset="0"/>
              </a:rPr>
              <a:t>The children will receive a new rhyme/poem each week to    read, one maths activity sheet and some phonics based      homework. Reading will begin after Christmas.</a:t>
            </a:r>
            <a:endParaRPr lang="en-IE" sz="1800" dirty="0">
              <a:ea typeface="Sassoon Infant Rg" pitchFamily="50" charset="0"/>
            </a:endParaRPr>
          </a:p>
          <a:p>
            <a:pPr marL="285750" indent="-285750">
              <a:spcBef>
                <a:spcPts val="0"/>
              </a:spcBef>
              <a:spcAft>
                <a:spcPts val="1200"/>
              </a:spcAft>
              <a:buFont typeface="Arial" panose="020B0604020202020204" pitchFamily="34" charset="0"/>
              <a:buChar char="•"/>
              <a:defRPr/>
            </a:pPr>
            <a:r>
              <a:rPr lang="en-IE" sz="1800" dirty="0">
                <a:ea typeface="Sassoon Infant Rg" pitchFamily="50" charset="0"/>
              </a:rPr>
              <a:t>Phonics exercises/maths will always relate to topic being </a:t>
            </a:r>
            <a:r>
              <a:rPr lang="en-IE" sz="1800" dirty="0" smtClean="0">
                <a:ea typeface="Sassoon Infant Rg" pitchFamily="50" charset="0"/>
              </a:rPr>
              <a:t>    covered </a:t>
            </a:r>
            <a:r>
              <a:rPr lang="en-IE" sz="1800" dirty="0">
                <a:ea typeface="Sassoon Infant Rg" pitchFamily="50" charset="0"/>
              </a:rPr>
              <a:t>in class that </a:t>
            </a:r>
            <a:r>
              <a:rPr lang="en-IE" sz="1800" dirty="0" smtClean="0">
                <a:ea typeface="Sassoon Infant Rg" pitchFamily="50" charset="0"/>
              </a:rPr>
              <a:t>week.</a:t>
            </a:r>
            <a:endParaRPr lang="en-IE" sz="1800" dirty="0"/>
          </a:p>
        </p:txBody>
      </p:sp>
    </p:spTree>
    <p:extLst>
      <p:ext uri="{BB962C8B-B14F-4D97-AF65-F5344CB8AC3E}">
        <p14:creationId xmlns:p14="http://schemas.microsoft.com/office/powerpoint/2010/main" val="207391995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715</TotalTime>
  <Words>1065</Words>
  <Application>Microsoft Office PowerPoint</Application>
  <PresentationFormat>On-screen Show (16:9)</PresentationFormat>
  <Paragraphs>114</Paragraphs>
  <Slides>13</Slides>
  <Notes>13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13</vt:i4>
      </vt:variant>
    </vt:vector>
  </HeadingPairs>
  <TitlesOfParts>
    <vt:vector size="21" baseType="lpstr">
      <vt:lpstr>맑은 고딕</vt:lpstr>
      <vt:lpstr>Arial</vt:lpstr>
      <vt:lpstr>Calibri</vt:lpstr>
      <vt:lpstr>Comic Sans MS</vt:lpstr>
      <vt:lpstr>Sassoon Infant Rg</vt:lpstr>
      <vt:lpstr>Wingdings</vt:lpstr>
      <vt:lpstr>Office Theme</vt:lpstr>
      <vt:lpstr>Custom Design</vt:lpstr>
      <vt:lpstr>PowerPoint Presentation</vt:lpstr>
      <vt:lpstr>Welcome!</vt:lpstr>
      <vt:lpstr>Preparation for School</vt:lpstr>
      <vt:lpstr>School Uniform</vt:lpstr>
      <vt:lpstr>Lunch</vt:lpstr>
      <vt:lpstr>Curricular Work</vt:lpstr>
      <vt:lpstr>Aistear</vt:lpstr>
      <vt:lpstr>Phonics</vt:lpstr>
      <vt:lpstr>Homework</vt:lpstr>
      <vt:lpstr>Settling In</vt:lpstr>
      <vt:lpstr>Assessment</vt:lpstr>
      <vt:lpstr>Dates for your Diary</vt:lpstr>
      <vt:lpstr>Thank You</vt:lpstr>
    </vt:vector>
  </TitlesOfParts>
  <Company>Microsoft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Registered User</dc:creator>
  <cp:lastModifiedBy>Laura Galvin</cp:lastModifiedBy>
  <cp:revision>47</cp:revision>
  <cp:lastPrinted>2019-05-27T15:08:23Z</cp:lastPrinted>
  <dcterms:created xsi:type="dcterms:W3CDTF">2014-04-01T16:27:38Z</dcterms:created>
  <dcterms:modified xsi:type="dcterms:W3CDTF">2019-05-28T16:16:46Z</dcterms:modified>
</cp:coreProperties>
</file>